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7" r:id="rId2"/>
    <p:sldId id="270" r:id="rId3"/>
    <p:sldId id="284" r:id="rId4"/>
    <p:sldId id="269" r:id="rId5"/>
    <p:sldId id="267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A41"/>
    <a:srgbClr val="960000"/>
    <a:srgbClr val="5A5A5A"/>
    <a:srgbClr val="B5454D"/>
    <a:srgbClr val="E9D1D6"/>
    <a:srgbClr val="C4646B"/>
    <a:srgbClr val="D2A2AC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8" autoAdjust="0"/>
    <p:restoredTop sz="94003" autoAdjust="0"/>
  </p:normalViewPr>
  <p:slideViewPr>
    <p:cSldViewPr snapToGrid="0">
      <p:cViewPr varScale="1">
        <p:scale>
          <a:sx n="62" d="100"/>
          <a:sy n="62" d="100"/>
        </p:scale>
        <p:origin x="832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9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428" y="630095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 cap="small" baseline="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Health is Wealth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3531" y="3867968"/>
            <a:ext cx="10058400" cy="38399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4000" b="1" cap="none" baseline="0">
                <a:solidFill>
                  <a:srgbClr val="960000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The Two-way Street Between Health and Financial Well-Being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4270"/>
            <a:ext cx="12192000" cy="109728"/>
          </a:xfrm>
          <a:prstGeom prst="rect">
            <a:avLst/>
          </a:prstGeom>
          <a:solidFill>
            <a:srgbClr val="960000"/>
          </a:solidFill>
          <a:ln>
            <a:solidFill>
              <a:srgbClr val="C00000"/>
            </a:solidFill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10" y="4968772"/>
            <a:ext cx="952633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78944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 flipV="1">
            <a:off x="3181715" y="3344276"/>
            <a:ext cx="6856285" cy="171164"/>
          </a:xfrm>
          <a:prstGeom prst="rect">
            <a:avLst/>
          </a:prstGeom>
          <a:solidFill>
            <a:srgbClr val="960000"/>
          </a:solidFill>
          <a:ln>
            <a:solidFill>
              <a:srgbClr val="C00000"/>
            </a:solidFill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19462"/>
            <a:ext cx="12192000" cy="5486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99" y="4878354"/>
            <a:ext cx="952633" cy="12955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04270"/>
            <a:ext cx="12192000" cy="109728"/>
          </a:xfrm>
          <a:prstGeom prst="rect">
            <a:avLst/>
          </a:prstGeom>
          <a:solidFill>
            <a:srgbClr val="960000"/>
          </a:solidFill>
          <a:ln>
            <a:solidFill>
              <a:srgbClr val="C00000"/>
            </a:solidFill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baddour@texasappleseed.net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76" y="206773"/>
            <a:ext cx="11218437" cy="995505"/>
          </a:xfrm>
        </p:spPr>
        <p:txBody>
          <a:bodyPr>
            <a:normAutofit/>
          </a:bodyPr>
          <a:lstStyle/>
          <a:p>
            <a:r>
              <a:rPr lang="en-US" dirty="0"/>
              <a:t>Out of Alignment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428" y="1139240"/>
            <a:ext cx="10058400" cy="383992"/>
          </a:xfrm>
        </p:spPr>
        <p:txBody>
          <a:bodyPr>
            <a:noAutofit/>
          </a:bodyPr>
          <a:lstStyle/>
          <a:p>
            <a:r>
              <a:rPr lang="en-US" dirty="0"/>
              <a:t>Women and Discrimination in the Texas Auto Insurance 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428" y="3236219"/>
            <a:ext cx="9245600" cy="266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6" y="2258962"/>
            <a:ext cx="6752351" cy="38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183" t="37653" r="24482" b="35381"/>
          <a:stretch/>
        </p:blipFill>
        <p:spPr>
          <a:xfrm>
            <a:off x="581556" y="1139988"/>
            <a:ext cx="11128665" cy="32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899" t="27589" r="19121" b="14421"/>
          <a:stretch/>
        </p:blipFill>
        <p:spPr>
          <a:xfrm>
            <a:off x="501446" y="309391"/>
            <a:ext cx="11517994" cy="59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Image result for images see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674" t="23948" r="18564" b="16696"/>
          <a:stretch/>
        </p:blipFill>
        <p:spPr>
          <a:xfrm>
            <a:off x="307975" y="88490"/>
            <a:ext cx="11660726" cy="610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304800"/>
            <a:ext cx="11816079" cy="787590"/>
          </a:xfrm>
        </p:spPr>
        <p:txBody>
          <a:bodyPr>
            <a:normAutofit/>
          </a:bodyPr>
          <a:lstStyle/>
          <a:p>
            <a:pPr algn="ctr"/>
            <a:r>
              <a:rPr lang="en-US" sz="4400" cap="small" dirty="0">
                <a:solidFill>
                  <a:srgbClr val="5A5A5A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279" y="1092390"/>
            <a:ext cx="10393715" cy="4541494"/>
          </a:xfrm>
        </p:spPr>
        <p:txBody>
          <a:bodyPr>
            <a:noAutofit/>
          </a:bodyPr>
          <a:lstStyle/>
          <a:p>
            <a:endParaRPr lang="en-US" sz="2400" b="1" dirty="0">
              <a:solidFill>
                <a:srgbClr val="960000"/>
              </a:solidFill>
            </a:endParaRPr>
          </a:p>
          <a:p>
            <a:pPr>
              <a:buClr>
                <a:srgbClr val="960000"/>
              </a:buClr>
            </a:pPr>
            <a:r>
              <a:rPr lang="en-US" sz="2400" b="1" dirty="0">
                <a:solidFill>
                  <a:srgbClr val="960000"/>
                </a:solidFill>
              </a:rPr>
              <a:t>Engaging with the state legislature and insurance regulator to drill down into the premium and loss data to assess the study outcomes and identify trends.</a:t>
            </a:r>
          </a:p>
          <a:p>
            <a:endParaRPr lang="en-US" sz="2400" b="1" dirty="0">
              <a:solidFill>
                <a:srgbClr val="960000"/>
              </a:solidFill>
            </a:endParaRPr>
          </a:p>
          <a:p>
            <a:endParaRPr lang="en-US" sz="2400" b="1" dirty="0">
              <a:solidFill>
                <a:srgbClr val="960000"/>
              </a:solidFill>
            </a:endParaRPr>
          </a:p>
          <a:p>
            <a:pPr>
              <a:buClr>
                <a:srgbClr val="960000"/>
              </a:buClr>
            </a:pPr>
            <a:r>
              <a:rPr lang="en-US" sz="2400" b="1" dirty="0">
                <a:solidFill>
                  <a:srgbClr val="960000"/>
                </a:solidFill>
              </a:rPr>
              <a:t>Working with communities to elevate individual experiences in support of reforms.</a:t>
            </a:r>
          </a:p>
          <a:p>
            <a:endParaRPr lang="en-US" sz="2400" b="1" dirty="0">
              <a:solidFill>
                <a:srgbClr val="960000"/>
              </a:solidFill>
            </a:endParaRPr>
          </a:p>
          <a:p>
            <a:pPr lvl="1"/>
            <a:endParaRPr lang="en-US" sz="2400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364" y="2459181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>
                <a:solidFill>
                  <a:schemeClr val="tx1">
                    <a:lumMod val="75000"/>
                  </a:schemeClr>
                </a:solidFill>
              </a:rPr>
              <a:t>Contact Information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br>
              <a:rPr lang="en-US" dirty="0"/>
            </a:br>
            <a:r>
              <a:rPr lang="en-US" b="0" cap="none" dirty="0">
                <a:solidFill>
                  <a:srgbClr val="960000"/>
                </a:solidFill>
              </a:rPr>
              <a:t>Ann Baddour</a:t>
            </a:r>
            <a:br>
              <a:rPr lang="en-US" b="0" cap="none" dirty="0">
                <a:solidFill>
                  <a:srgbClr val="960000"/>
                </a:solidFill>
              </a:rPr>
            </a:br>
            <a:r>
              <a:rPr lang="en-US" b="0" cap="none" dirty="0">
                <a:solidFill>
                  <a:srgbClr val="960000"/>
                </a:solidFill>
              </a:rPr>
              <a:t>Director, Fair Financial Services Project</a:t>
            </a:r>
            <a:br>
              <a:rPr lang="en-US" cap="none" dirty="0">
                <a:solidFill>
                  <a:srgbClr val="960000"/>
                </a:solidFill>
              </a:rPr>
            </a:br>
            <a:r>
              <a:rPr lang="en-US" b="0" cap="none" dirty="0">
                <a:solidFill>
                  <a:srgbClr val="983A41"/>
                </a:solidFill>
                <a:hlinkClick r:id="rId2"/>
              </a:rPr>
              <a:t>abaddour@texasappleseed.net</a:t>
            </a:r>
            <a:r>
              <a:rPr lang="en-US" b="0" cap="none" dirty="0">
                <a:solidFill>
                  <a:srgbClr val="983A4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60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6533</TotalTime>
  <Words>73</Words>
  <Application>Microsoft Office PowerPoint</Application>
  <PresentationFormat>Widescreen</PresentationFormat>
  <Paragraphs>12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Cambria</vt:lpstr>
      <vt:lpstr>Red Line Business 16x9</vt:lpstr>
      <vt:lpstr>Out of Alignment</vt:lpstr>
      <vt:lpstr>PowerPoint Presentation</vt:lpstr>
      <vt:lpstr>PowerPoint Presentation</vt:lpstr>
      <vt:lpstr>PowerPoint Presentation</vt:lpstr>
      <vt:lpstr>Next Steps</vt:lpstr>
      <vt:lpstr>Contact Information  Ann Baddour Director, Fair Financial Services Project abaddour@texasappleseed.net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Financial Well-beong</dc:title>
  <dc:creator>Ann Baddour</dc:creator>
  <cp:lastModifiedBy>Anna Marie Lowery</cp:lastModifiedBy>
  <cp:revision>136</cp:revision>
  <dcterms:created xsi:type="dcterms:W3CDTF">2018-09-24T15:26:30Z</dcterms:created>
  <dcterms:modified xsi:type="dcterms:W3CDTF">2019-12-09T16:18:05Z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