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3"/>
  </p:notesMasterIdLst>
  <p:sldIdLst>
    <p:sldId id="264" r:id="rId5"/>
    <p:sldId id="632" r:id="rId6"/>
    <p:sldId id="618" r:id="rId7"/>
    <p:sldId id="654" r:id="rId8"/>
    <p:sldId id="653" r:id="rId9"/>
    <p:sldId id="647" r:id="rId10"/>
    <p:sldId id="660" r:id="rId11"/>
    <p:sldId id="316" r:id="rId12"/>
    <p:sldId id="663" r:id="rId13"/>
    <p:sldId id="664" r:id="rId14"/>
    <p:sldId id="677" r:id="rId15"/>
    <p:sldId id="317" r:id="rId16"/>
    <p:sldId id="681" r:id="rId17"/>
    <p:sldId id="318" r:id="rId18"/>
    <p:sldId id="684" r:id="rId19"/>
    <p:sldId id="685" r:id="rId20"/>
    <p:sldId id="649" r:id="rId21"/>
    <p:sldId id="313" r:id="rId22"/>
  </p:sldIdLst>
  <p:sldSz cx="9144000" cy="6858000" type="letter"/>
  <p:notesSz cx="7010400" cy="9296400"/>
  <p:defaultTextStyle>
    <a:defPPr>
      <a:defRPr lang="en-US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 Nadel" initials="SN" lastIdx="1" clrIdx="0">
    <p:extLst>
      <p:ext uri="{19B8F6BF-5375-455C-9EA6-DF929625EA0E}">
        <p15:presenceInfo xmlns:p15="http://schemas.microsoft.com/office/powerpoint/2012/main" userId="S-1-5-21-2142264402-304095379-3168519540-1154" providerId="AD"/>
      </p:ext>
    </p:extLst>
  </p:cmAuthor>
  <p:cmAuthor id="2" name="Weston Berg" initials="WB" lastIdx="1" clrIdx="1">
    <p:extLst>
      <p:ext uri="{19B8F6BF-5375-455C-9EA6-DF929625EA0E}">
        <p15:presenceInfo xmlns:p15="http://schemas.microsoft.com/office/powerpoint/2012/main" userId="Weston Ber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3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C9B5BC-BB9B-454A-BEE5-B4CCA3EE986D}" v="44" dt="2020-10-06T21:14:32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119" autoAdjust="0"/>
  </p:normalViewPr>
  <p:slideViewPr>
    <p:cSldViewPr snapToGrid="0" snapToObjects="1">
      <p:cViewPr varScale="1">
        <p:scale>
          <a:sx n="67" d="100"/>
          <a:sy n="67" d="100"/>
        </p:scale>
        <p:origin x="1284" y="44"/>
      </p:cViewPr>
      <p:guideLst/>
    </p:cSldViewPr>
  </p:slideViewPr>
  <p:outlineViewPr>
    <p:cViewPr>
      <p:scale>
        <a:sx n="33" d="100"/>
        <a:sy n="33" d="100"/>
      </p:scale>
      <p:origin x="0" y="-215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 Nadel" userId="394c486c-be34-4a7d-b3e0-f9fa84f36919" providerId="ADAL" clId="{28194E3D-31C1-4304-B66F-ECE54275D848}"/>
    <pc:docChg chg="custSel addSld delSld modSld">
      <pc:chgData name="Steve Nadel" userId="394c486c-be34-4a7d-b3e0-f9fa84f36919" providerId="ADAL" clId="{28194E3D-31C1-4304-B66F-ECE54275D848}" dt="2020-10-06T21:14:52.841" v="498" actId="20577"/>
      <pc:docMkLst>
        <pc:docMk/>
      </pc:docMkLst>
      <pc:sldChg chg="addSp delSp modSp add">
        <pc:chgData name="Steve Nadel" userId="394c486c-be34-4a7d-b3e0-f9fa84f36919" providerId="ADAL" clId="{28194E3D-31C1-4304-B66F-ECE54275D848}" dt="2020-10-06T19:30:17.485" v="236" actId="1036"/>
        <pc:sldMkLst>
          <pc:docMk/>
          <pc:sldMk cId="1573815459" sldId="264"/>
        </pc:sldMkLst>
        <pc:spChg chg="mod">
          <ac:chgData name="Steve Nadel" userId="394c486c-be34-4a7d-b3e0-f9fa84f36919" providerId="ADAL" clId="{28194E3D-31C1-4304-B66F-ECE54275D848}" dt="2020-10-06T19:29:43.572" v="221" actId="1076"/>
          <ac:spMkLst>
            <pc:docMk/>
            <pc:sldMk cId="1573815459" sldId="264"/>
            <ac:spMk id="2" creationId="{00000000-0000-0000-0000-000000000000}"/>
          </ac:spMkLst>
        </pc:spChg>
        <pc:spChg chg="mod">
          <ac:chgData name="Steve Nadel" userId="394c486c-be34-4a7d-b3e0-f9fa84f36919" providerId="ADAL" clId="{28194E3D-31C1-4304-B66F-ECE54275D848}" dt="2020-10-06T19:22:41.889" v="185" actId="1036"/>
          <ac:spMkLst>
            <pc:docMk/>
            <pc:sldMk cId="1573815459" sldId="264"/>
            <ac:spMk id="3" creationId="{00000000-0000-0000-0000-000000000000}"/>
          </ac:spMkLst>
        </pc:spChg>
        <pc:picChg chg="del">
          <ac:chgData name="Steve Nadel" userId="394c486c-be34-4a7d-b3e0-f9fa84f36919" providerId="ADAL" clId="{28194E3D-31C1-4304-B66F-ECE54275D848}" dt="2020-10-06T19:23:10.488" v="191" actId="478"/>
          <ac:picMkLst>
            <pc:docMk/>
            <pc:sldMk cId="1573815459" sldId="264"/>
            <ac:picMk id="4" creationId="{6AF4A987-22AC-497E-890D-1510D861ACC9}"/>
          </ac:picMkLst>
        </pc:picChg>
        <pc:picChg chg="del">
          <ac:chgData name="Steve Nadel" userId="394c486c-be34-4a7d-b3e0-f9fa84f36919" providerId="ADAL" clId="{28194E3D-31C1-4304-B66F-ECE54275D848}" dt="2020-10-06T19:23:13.978" v="192" actId="478"/>
          <ac:picMkLst>
            <pc:docMk/>
            <pc:sldMk cId="1573815459" sldId="264"/>
            <ac:picMk id="5" creationId="{56EA4299-3A09-4EB5-B15A-0465A7689198}"/>
          </ac:picMkLst>
        </pc:picChg>
        <pc:picChg chg="del mod">
          <ac:chgData name="Steve Nadel" userId="394c486c-be34-4a7d-b3e0-f9fa84f36919" providerId="ADAL" clId="{28194E3D-31C1-4304-B66F-ECE54275D848}" dt="2020-10-06T19:25:56.116" v="206"/>
          <ac:picMkLst>
            <pc:docMk/>
            <pc:sldMk cId="1573815459" sldId="264"/>
            <ac:picMk id="6" creationId="{00000000-0000-0000-0000-000000000000}"/>
          </ac:picMkLst>
        </pc:picChg>
        <pc:picChg chg="add mod">
          <ac:chgData name="Steve Nadel" userId="394c486c-be34-4a7d-b3e0-f9fa84f36919" providerId="ADAL" clId="{28194E3D-31C1-4304-B66F-ECE54275D848}" dt="2020-10-06T19:30:14.535" v="234" actId="1036"/>
          <ac:picMkLst>
            <pc:docMk/>
            <pc:sldMk cId="1573815459" sldId="264"/>
            <ac:picMk id="8" creationId="{8E13D62C-25AF-482A-B035-33E2F440AA82}"/>
          </ac:picMkLst>
        </pc:picChg>
        <pc:picChg chg="add del mod">
          <ac:chgData name="Steve Nadel" userId="394c486c-be34-4a7d-b3e0-f9fa84f36919" providerId="ADAL" clId="{28194E3D-31C1-4304-B66F-ECE54275D848}" dt="2020-10-06T19:28:31.047" v="217"/>
          <ac:picMkLst>
            <pc:docMk/>
            <pc:sldMk cId="1573815459" sldId="264"/>
            <ac:picMk id="9" creationId="{7F915872-A052-4D29-B79C-8EECA49A391A}"/>
          </ac:picMkLst>
        </pc:picChg>
        <pc:picChg chg="add">
          <ac:chgData name="Steve Nadel" userId="394c486c-be34-4a7d-b3e0-f9fa84f36919" providerId="ADAL" clId="{28194E3D-31C1-4304-B66F-ECE54275D848}" dt="2020-10-06T19:25:56.947" v="207"/>
          <ac:picMkLst>
            <pc:docMk/>
            <pc:sldMk cId="1573815459" sldId="264"/>
            <ac:picMk id="10" creationId="{3A9B9758-003A-400B-AE01-C48805420C52}"/>
          </ac:picMkLst>
        </pc:picChg>
        <pc:picChg chg="del mod">
          <ac:chgData name="Steve Nadel" userId="394c486c-be34-4a7d-b3e0-f9fa84f36919" providerId="ADAL" clId="{28194E3D-31C1-4304-B66F-ECE54275D848}" dt="2020-10-06T19:28:15.204" v="213" actId="478"/>
          <ac:picMkLst>
            <pc:docMk/>
            <pc:sldMk cId="1573815459" sldId="264"/>
            <ac:picMk id="11" creationId="{080F1445-1CF0-4890-AE59-18E34884B006}"/>
          </ac:picMkLst>
        </pc:picChg>
        <pc:picChg chg="add mod">
          <ac:chgData name="Steve Nadel" userId="394c486c-be34-4a7d-b3e0-f9fa84f36919" providerId="ADAL" clId="{28194E3D-31C1-4304-B66F-ECE54275D848}" dt="2020-10-06T19:30:09.092" v="230" actId="1036"/>
          <ac:picMkLst>
            <pc:docMk/>
            <pc:sldMk cId="1573815459" sldId="264"/>
            <ac:picMk id="13" creationId="{9072CF3B-D29C-40F6-B0DA-1E9BB3380D98}"/>
          </ac:picMkLst>
        </pc:picChg>
        <pc:picChg chg="add mod">
          <ac:chgData name="Steve Nadel" userId="394c486c-be34-4a7d-b3e0-f9fa84f36919" providerId="ADAL" clId="{28194E3D-31C1-4304-B66F-ECE54275D848}" dt="2020-10-06T19:30:17.485" v="236" actId="1036"/>
          <ac:picMkLst>
            <pc:docMk/>
            <pc:sldMk cId="1573815459" sldId="264"/>
            <ac:picMk id="1026" creationId="{C43E99DB-41C0-4930-9612-73ACEFD2F82C}"/>
          </ac:picMkLst>
        </pc:picChg>
      </pc:sldChg>
      <pc:sldChg chg="addSp delSp modSp">
        <pc:chgData name="Steve Nadel" userId="394c486c-be34-4a7d-b3e0-f9fa84f36919" providerId="ADAL" clId="{28194E3D-31C1-4304-B66F-ECE54275D848}" dt="2020-10-06T19:58:23.466" v="435" actId="14100"/>
        <pc:sldMkLst>
          <pc:docMk/>
          <pc:sldMk cId="2179865701" sldId="313"/>
        </pc:sldMkLst>
        <pc:spChg chg="mod">
          <ac:chgData name="Steve Nadel" userId="394c486c-be34-4a7d-b3e0-f9fa84f36919" providerId="ADAL" clId="{28194E3D-31C1-4304-B66F-ECE54275D848}" dt="2020-10-06T19:58:23.466" v="435" actId="14100"/>
          <ac:spMkLst>
            <pc:docMk/>
            <pc:sldMk cId="2179865701" sldId="313"/>
            <ac:spMk id="6" creationId="{00000000-0000-0000-0000-000000000000}"/>
          </ac:spMkLst>
        </pc:spChg>
        <pc:spChg chg="add mod">
          <ac:chgData name="Steve Nadel" userId="394c486c-be34-4a7d-b3e0-f9fa84f36919" providerId="ADAL" clId="{28194E3D-31C1-4304-B66F-ECE54275D848}" dt="2020-10-06T19:57:59.534" v="410" actId="1076"/>
          <ac:spMkLst>
            <pc:docMk/>
            <pc:sldMk cId="2179865701" sldId="313"/>
            <ac:spMk id="7" creationId="{841C5BF1-ED69-442F-B13A-88E854AFF7DE}"/>
          </ac:spMkLst>
        </pc:spChg>
        <pc:picChg chg="del">
          <ac:chgData name="Steve Nadel" userId="394c486c-be34-4a7d-b3e0-f9fa84f36919" providerId="ADAL" clId="{28194E3D-31C1-4304-B66F-ECE54275D848}" dt="2020-10-06T19:56:51.391" v="353" actId="478"/>
          <ac:picMkLst>
            <pc:docMk/>
            <pc:sldMk cId="2179865701" sldId="313"/>
            <ac:picMk id="2" creationId="{00000000-0000-0000-0000-000000000000}"/>
          </ac:picMkLst>
        </pc:picChg>
        <pc:picChg chg="add mod">
          <ac:chgData name="Steve Nadel" userId="394c486c-be34-4a7d-b3e0-f9fa84f36919" providerId="ADAL" clId="{28194E3D-31C1-4304-B66F-ECE54275D848}" dt="2020-10-06T19:57:10.483" v="356" actId="1076"/>
          <ac:picMkLst>
            <pc:docMk/>
            <pc:sldMk cId="2179865701" sldId="313"/>
            <ac:picMk id="5" creationId="{8E25E501-FCFB-49B6-9760-396599EE75A0}"/>
          </ac:picMkLst>
        </pc:picChg>
      </pc:sldChg>
      <pc:sldChg chg="addSp modSp add">
        <pc:chgData name="Steve Nadel" userId="394c486c-be34-4a7d-b3e0-f9fa84f36919" providerId="ADAL" clId="{28194E3D-31C1-4304-B66F-ECE54275D848}" dt="2020-10-06T19:44:30.363" v="327" actId="1036"/>
        <pc:sldMkLst>
          <pc:docMk/>
          <pc:sldMk cId="2983163599" sldId="316"/>
        </pc:sldMkLst>
        <pc:spChg chg="add mod">
          <ac:chgData name="Steve Nadel" userId="394c486c-be34-4a7d-b3e0-f9fa84f36919" providerId="ADAL" clId="{28194E3D-31C1-4304-B66F-ECE54275D848}" dt="2020-10-06T19:44:30.363" v="327" actId="1036"/>
          <ac:spMkLst>
            <pc:docMk/>
            <pc:sldMk cId="2983163599" sldId="316"/>
            <ac:spMk id="3" creationId="{17C5787F-EA22-49A3-AAB8-B252DE0D6425}"/>
          </ac:spMkLst>
        </pc:spChg>
      </pc:sldChg>
      <pc:sldChg chg="add">
        <pc:chgData name="Steve Nadel" userId="394c486c-be34-4a7d-b3e0-f9fa84f36919" providerId="ADAL" clId="{28194E3D-31C1-4304-B66F-ECE54275D848}" dt="2020-10-06T19:46:04.173" v="330"/>
        <pc:sldMkLst>
          <pc:docMk/>
          <pc:sldMk cId="1070533307" sldId="317"/>
        </pc:sldMkLst>
      </pc:sldChg>
      <pc:sldChg chg="add">
        <pc:chgData name="Steve Nadel" userId="394c486c-be34-4a7d-b3e0-f9fa84f36919" providerId="ADAL" clId="{28194E3D-31C1-4304-B66F-ECE54275D848}" dt="2020-10-06T19:46:42.818" v="331"/>
        <pc:sldMkLst>
          <pc:docMk/>
          <pc:sldMk cId="832079109" sldId="318"/>
        </pc:sldMkLst>
      </pc:sldChg>
      <pc:sldChg chg="add">
        <pc:chgData name="Steve Nadel" userId="394c486c-be34-4a7d-b3e0-f9fa84f36919" providerId="ADAL" clId="{28194E3D-31C1-4304-B66F-ECE54275D848}" dt="2020-10-06T19:39:26.760" v="243"/>
        <pc:sldMkLst>
          <pc:docMk/>
          <pc:sldMk cId="554391222" sldId="618"/>
        </pc:sldMkLst>
      </pc:sldChg>
      <pc:sldChg chg="modSp add">
        <pc:chgData name="Steve Nadel" userId="394c486c-be34-4a7d-b3e0-f9fa84f36919" providerId="ADAL" clId="{28194E3D-31C1-4304-B66F-ECE54275D848}" dt="2020-10-06T19:32:55.754" v="242" actId="20577"/>
        <pc:sldMkLst>
          <pc:docMk/>
          <pc:sldMk cId="3598759111" sldId="632"/>
        </pc:sldMkLst>
        <pc:spChg chg="mod">
          <ac:chgData name="Steve Nadel" userId="394c486c-be34-4a7d-b3e0-f9fa84f36919" providerId="ADAL" clId="{28194E3D-31C1-4304-B66F-ECE54275D848}" dt="2020-10-06T19:32:55.754" v="242" actId="20577"/>
          <ac:spMkLst>
            <pc:docMk/>
            <pc:sldMk cId="3598759111" sldId="632"/>
            <ac:spMk id="11" creationId="{00000000-0000-0000-0000-000000000000}"/>
          </ac:spMkLst>
        </pc:spChg>
      </pc:sldChg>
      <pc:sldChg chg="add">
        <pc:chgData name="Steve Nadel" userId="394c486c-be34-4a7d-b3e0-f9fa84f36919" providerId="ADAL" clId="{28194E3D-31C1-4304-B66F-ECE54275D848}" dt="2020-10-06T19:52:15.222" v="351"/>
        <pc:sldMkLst>
          <pc:docMk/>
          <pc:sldMk cId="441474169" sldId="649"/>
        </pc:sldMkLst>
      </pc:sldChg>
      <pc:sldChg chg="add del">
        <pc:chgData name="Steve Nadel" userId="394c486c-be34-4a7d-b3e0-f9fa84f36919" providerId="ADAL" clId="{28194E3D-31C1-4304-B66F-ECE54275D848}" dt="2020-10-06T19:46:48.278" v="332" actId="2696"/>
        <pc:sldMkLst>
          <pc:docMk/>
          <pc:sldMk cId="1689429904" sldId="655"/>
        </pc:sldMkLst>
      </pc:sldChg>
      <pc:sldChg chg="add del">
        <pc:chgData name="Steve Nadel" userId="394c486c-be34-4a7d-b3e0-f9fa84f36919" providerId="ADAL" clId="{28194E3D-31C1-4304-B66F-ECE54275D848}" dt="2020-10-06T19:46:48.289" v="333" actId="2696"/>
        <pc:sldMkLst>
          <pc:docMk/>
          <pc:sldMk cId="3353088950" sldId="656"/>
        </pc:sldMkLst>
      </pc:sldChg>
      <pc:sldChg chg="add del">
        <pc:chgData name="Steve Nadel" userId="394c486c-be34-4a7d-b3e0-f9fa84f36919" providerId="ADAL" clId="{28194E3D-31C1-4304-B66F-ECE54275D848}" dt="2020-10-06T19:46:48.297" v="334" actId="2696"/>
        <pc:sldMkLst>
          <pc:docMk/>
          <pc:sldMk cId="632998934" sldId="657"/>
        </pc:sldMkLst>
      </pc:sldChg>
      <pc:sldChg chg="add del">
        <pc:chgData name="Steve Nadel" userId="394c486c-be34-4a7d-b3e0-f9fa84f36919" providerId="ADAL" clId="{28194E3D-31C1-4304-B66F-ECE54275D848}" dt="2020-10-06T19:46:48.305" v="335" actId="2696"/>
        <pc:sldMkLst>
          <pc:docMk/>
          <pc:sldMk cId="4067571528" sldId="658"/>
        </pc:sldMkLst>
      </pc:sldChg>
      <pc:sldChg chg="add del">
        <pc:chgData name="Steve Nadel" userId="394c486c-be34-4a7d-b3e0-f9fa84f36919" providerId="ADAL" clId="{28194E3D-31C1-4304-B66F-ECE54275D848}" dt="2020-10-06T19:46:48.311" v="336" actId="2696"/>
        <pc:sldMkLst>
          <pc:docMk/>
          <pc:sldMk cId="3737106039" sldId="659"/>
        </pc:sldMkLst>
      </pc:sldChg>
      <pc:sldChg chg="add del">
        <pc:chgData name="Steve Nadel" userId="394c486c-be34-4a7d-b3e0-f9fa84f36919" providerId="ADAL" clId="{28194E3D-31C1-4304-B66F-ECE54275D848}" dt="2020-10-06T19:21:28.371" v="7" actId="2696"/>
        <pc:sldMkLst>
          <pc:docMk/>
          <pc:sldMk cId="772471108" sldId="660"/>
        </pc:sldMkLst>
      </pc:sldChg>
      <pc:sldChg chg="add">
        <pc:chgData name="Steve Nadel" userId="394c486c-be34-4a7d-b3e0-f9fa84f36919" providerId="ADAL" clId="{28194E3D-31C1-4304-B66F-ECE54275D848}" dt="2020-10-06T19:40:09.630" v="244"/>
        <pc:sldMkLst>
          <pc:docMk/>
          <pc:sldMk cId="3326351011" sldId="660"/>
        </pc:sldMkLst>
      </pc:sldChg>
      <pc:sldChg chg="add">
        <pc:chgData name="Steve Nadel" userId="394c486c-be34-4a7d-b3e0-f9fa84f36919" providerId="ADAL" clId="{28194E3D-31C1-4304-B66F-ECE54275D848}" dt="2020-10-06T19:45:14.646" v="328"/>
        <pc:sldMkLst>
          <pc:docMk/>
          <pc:sldMk cId="2386665973" sldId="663"/>
        </pc:sldMkLst>
      </pc:sldChg>
      <pc:sldChg chg="add">
        <pc:chgData name="Steve Nadel" userId="394c486c-be34-4a7d-b3e0-f9fa84f36919" providerId="ADAL" clId="{28194E3D-31C1-4304-B66F-ECE54275D848}" dt="2020-10-06T19:45:14.646" v="328"/>
        <pc:sldMkLst>
          <pc:docMk/>
          <pc:sldMk cId="3725366118" sldId="664"/>
        </pc:sldMkLst>
      </pc:sldChg>
      <pc:sldChg chg="add del">
        <pc:chgData name="Steve Nadel" userId="394c486c-be34-4a7d-b3e0-f9fa84f36919" providerId="ADAL" clId="{28194E3D-31C1-4304-B66F-ECE54275D848}" dt="2020-10-06T19:45:44.393" v="329" actId="2696"/>
        <pc:sldMkLst>
          <pc:docMk/>
          <pc:sldMk cId="3794587637" sldId="673"/>
        </pc:sldMkLst>
      </pc:sldChg>
      <pc:sldChg chg="add">
        <pc:chgData name="Steve Nadel" userId="394c486c-be34-4a7d-b3e0-f9fa84f36919" providerId="ADAL" clId="{28194E3D-31C1-4304-B66F-ECE54275D848}" dt="2020-10-06T19:45:14.646" v="328"/>
        <pc:sldMkLst>
          <pc:docMk/>
          <pc:sldMk cId="2520611992" sldId="677"/>
        </pc:sldMkLst>
      </pc:sldChg>
      <pc:sldChg chg="addSp delSp modSp add">
        <pc:chgData name="Steve Nadel" userId="394c486c-be34-4a7d-b3e0-f9fa84f36919" providerId="ADAL" clId="{28194E3D-31C1-4304-B66F-ECE54275D848}" dt="2020-10-06T21:14:52.841" v="498" actId="20577"/>
        <pc:sldMkLst>
          <pc:docMk/>
          <pc:sldMk cId="4017426763" sldId="681"/>
        </pc:sldMkLst>
        <pc:spChg chg="mod">
          <ac:chgData name="Steve Nadel" userId="394c486c-be34-4a7d-b3e0-f9fa84f36919" providerId="ADAL" clId="{28194E3D-31C1-4304-B66F-ECE54275D848}" dt="2020-10-06T21:14:52.841" v="498" actId="20577"/>
          <ac:spMkLst>
            <pc:docMk/>
            <pc:sldMk cId="4017426763" sldId="681"/>
            <ac:spMk id="3" creationId="{381286B2-B5D7-4465-BC1E-0DDD7AA07750}"/>
          </ac:spMkLst>
        </pc:spChg>
        <pc:picChg chg="del">
          <ac:chgData name="Steve Nadel" userId="394c486c-be34-4a7d-b3e0-f9fa84f36919" providerId="ADAL" clId="{28194E3D-31C1-4304-B66F-ECE54275D848}" dt="2020-10-06T21:14:25.986" v="473"/>
          <ac:picMkLst>
            <pc:docMk/>
            <pc:sldMk cId="4017426763" sldId="681"/>
            <ac:picMk id="4" creationId="{512B5F23-8673-40E5-8E18-4984F3375E80}"/>
          </ac:picMkLst>
        </pc:picChg>
        <pc:picChg chg="mod">
          <ac:chgData name="Steve Nadel" userId="394c486c-be34-4a7d-b3e0-f9fa84f36919" providerId="ADAL" clId="{28194E3D-31C1-4304-B66F-ECE54275D848}" dt="2020-10-06T21:14:41.747" v="485" actId="1037"/>
          <ac:picMkLst>
            <pc:docMk/>
            <pc:sldMk cId="4017426763" sldId="681"/>
            <ac:picMk id="6" creationId="{5CF75C09-2028-4724-9EB6-55B28CEC6AC3}"/>
          </ac:picMkLst>
        </pc:picChg>
        <pc:picChg chg="add mod">
          <ac:chgData name="Steve Nadel" userId="394c486c-be34-4a7d-b3e0-f9fa84f36919" providerId="ADAL" clId="{28194E3D-31C1-4304-B66F-ECE54275D848}" dt="2020-10-06T21:14:38.131" v="476" actId="1076"/>
          <ac:picMkLst>
            <pc:docMk/>
            <pc:sldMk cId="4017426763" sldId="681"/>
            <ac:picMk id="7" creationId="{4E5DA85C-8AFB-4ACF-BDFA-3261F0BAA8ED}"/>
          </ac:picMkLst>
        </pc:picChg>
      </pc:sldChg>
      <pc:sldChg chg="modSp add del">
        <pc:chgData name="Steve Nadel" userId="394c486c-be34-4a7d-b3e0-f9fa84f36919" providerId="ADAL" clId="{28194E3D-31C1-4304-B66F-ECE54275D848}" dt="2020-10-06T19:52:17.676" v="352" actId="2696"/>
        <pc:sldMkLst>
          <pc:docMk/>
          <pc:sldMk cId="3679909585" sldId="682"/>
        </pc:sldMkLst>
        <pc:spChg chg="mod">
          <ac:chgData name="Steve Nadel" userId="394c486c-be34-4a7d-b3e0-f9fa84f36919" providerId="ADAL" clId="{28194E3D-31C1-4304-B66F-ECE54275D848}" dt="2020-10-06T19:47:05.618" v="348" actId="14100"/>
          <ac:spMkLst>
            <pc:docMk/>
            <pc:sldMk cId="3679909585" sldId="682"/>
            <ac:spMk id="2" creationId="{9736730D-F44A-4511-938C-35989A3152AC}"/>
          </ac:spMkLst>
        </pc:spChg>
        <pc:spChg chg="mod">
          <ac:chgData name="Steve Nadel" userId="394c486c-be34-4a7d-b3e0-f9fa84f36919" providerId="ADAL" clId="{28194E3D-31C1-4304-B66F-ECE54275D848}" dt="2020-10-06T19:47:08.625" v="349" actId="14100"/>
          <ac:spMkLst>
            <pc:docMk/>
            <pc:sldMk cId="3679909585" sldId="682"/>
            <ac:spMk id="3" creationId="{C579AB48-8F68-4D24-94E0-C9DEC1523B53}"/>
          </ac:spMkLst>
        </pc:spChg>
      </pc:sldChg>
      <pc:sldChg chg="add">
        <pc:chgData name="Steve Nadel" userId="394c486c-be34-4a7d-b3e0-f9fa84f36919" providerId="ADAL" clId="{28194E3D-31C1-4304-B66F-ECE54275D848}" dt="2020-10-06T19:47:37.879" v="350"/>
        <pc:sldMkLst>
          <pc:docMk/>
          <pc:sldMk cId="3743643538" sldId="684"/>
        </pc:sldMkLst>
      </pc:sldChg>
      <pc:sldChg chg="addSp delSp modSp add">
        <pc:chgData name="Steve Nadel" userId="394c486c-be34-4a7d-b3e0-f9fa84f36919" providerId="ADAL" clId="{28194E3D-31C1-4304-B66F-ECE54275D848}" dt="2020-10-06T21:06:50.616" v="447" actId="1038"/>
        <pc:sldMkLst>
          <pc:docMk/>
          <pc:sldMk cId="1569396422" sldId="685"/>
        </pc:sldMkLst>
        <pc:spChg chg="del mod">
          <ac:chgData name="Steve Nadel" userId="394c486c-be34-4a7d-b3e0-f9fa84f36919" providerId="ADAL" clId="{28194E3D-31C1-4304-B66F-ECE54275D848}" dt="2020-10-06T21:06:34.048" v="440" actId="478"/>
          <ac:spMkLst>
            <pc:docMk/>
            <pc:sldMk cId="1569396422" sldId="685"/>
            <ac:spMk id="2" creationId="{F0C4B507-780E-41D6-8C4F-11B72C710A78}"/>
          </ac:spMkLst>
        </pc:spChg>
        <pc:spChg chg="del">
          <ac:chgData name="Steve Nadel" userId="394c486c-be34-4a7d-b3e0-f9fa84f36919" providerId="ADAL" clId="{28194E3D-31C1-4304-B66F-ECE54275D848}" dt="2020-10-06T21:06:28.208" v="437"/>
          <ac:spMkLst>
            <pc:docMk/>
            <pc:sldMk cId="1569396422" sldId="685"/>
            <ac:spMk id="3" creationId="{F279AE01-A15D-469E-8314-1B2295A1950A}"/>
          </ac:spMkLst>
        </pc:spChg>
        <pc:picChg chg="add mod">
          <ac:chgData name="Steve Nadel" userId="394c486c-be34-4a7d-b3e0-f9fa84f36919" providerId="ADAL" clId="{28194E3D-31C1-4304-B66F-ECE54275D848}" dt="2020-10-06T21:06:50.616" v="447" actId="1038"/>
          <ac:picMkLst>
            <pc:docMk/>
            <pc:sldMk cId="1569396422" sldId="685"/>
            <ac:picMk id="5" creationId="{2FE77019-9C6E-45E8-908C-536ACFE42DF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ceeeorg-my.sharepoint.com/personal/snadel_aceee_org/Documents/Gen/Pathways/Pathway%202%20analysis%20-%20final%20-%209-16-19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37962962962963"/>
          <c:y val="3.669724048856924E-2"/>
          <c:w val="0.83541557305336833"/>
          <c:h val="0.89458863020973334"/>
        </c:manualLayout>
      </c:layout>
      <c:areaChart>
        <c:grouping val="standard"/>
        <c:varyColors val="0"/>
        <c:ser>
          <c:idx val="1"/>
          <c:order val="1"/>
          <c:tx>
            <c:strRef>
              <c:f>'Measure summary'!$B$152</c:f>
              <c:strCache>
                <c:ptCount val="1"/>
                <c:pt idx="0">
                  <c:v>Appliances and equipment</c:v>
                </c:pt>
              </c:strCache>
            </c:strRef>
          </c:tx>
          <c:spPr>
            <a:solidFill>
              <a:srgbClr val="934BC9"/>
            </a:solidFill>
            <a:ln w="25400">
              <a:noFill/>
            </a:ln>
            <a:effectLst/>
          </c:spPr>
          <c:cat>
            <c:numRef>
              <c:f>'Measure summary'!$C$150:$AG$150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'Measure summary'!$C$152:$AG$152</c:f>
              <c:numCache>
                <c:formatCode>#,##0</c:formatCode>
                <c:ptCount val="31"/>
                <c:pt idx="0">
                  <c:v>96.533764287626909</c:v>
                </c:pt>
                <c:pt idx="1">
                  <c:v>96.111620086125569</c:v>
                </c:pt>
                <c:pt idx="2">
                  <c:v>95.848454900370371</c:v>
                </c:pt>
                <c:pt idx="3">
                  <c:v>95.348231642918762</c:v>
                </c:pt>
                <c:pt idx="4">
                  <c:v>95.031303455417103</c:v>
                </c:pt>
                <c:pt idx="5">
                  <c:v>94.639445731717913</c:v>
                </c:pt>
                <c:pt idx="6">
                  <c:v>94.426181817730296</c:v>
                </c:pt>
                <c:pt idx="7">
                  <c:v>94.261373888885728</c:v>
                </c:pt>
                <c:pt idx="8">
                  <c:v>94.267121497967736</c:v>
                </c:pt>
                <c:pt idx="9">
                  <c:v>93.958935851704439</c:v>
                </c:pt>
                <c:pt idx="10">
                  <c:v>93.644259222578498</c:v>
                </c:pt>
                <c:pt idx="11">
                  <c:v>93.565365794454053</c:v>
                </c:pt>
                <c:pt idx="12">
                  <c:v>93.49399960827165</c:v>
                </c:pt>
                <c:pt idx="13">
                  <c:v>93.306069120600924</c:v>
                </c:pt>
                <c:pt idx="14">
                  <c:v>93.24082775354195</c:v>
                </c:pt>
                <c:pt idx="15">
                  <c:v>93.20242524622094</c:v>
                </c:pt>
                <c:pt idx="16">
                  <c:v>93.242924480001946</c:v>
                </c:pt>
                <c:pt idx="17">
                  <c:v>93.371607034739668</c:v>
                </c:pt>
                <c:pt idx="18">
                  <c:v>93.561019189947416</c:v>
                </c:pt>
                <c:pt idx="19">
                  <c:v>93.660701736971077</c:v>
                </c:pt>
                <c:pt idx="20">
                  <c:v>93.850030776714931</c:v>
                </c:pt>
                <c:pt idx="21">
                  <c:v>93.999724618698252</c:v>
                </c:pt>
                <c:pt idx="22">
                  <c:v>94.181762629952246</c:v>
                </c:pt>
                <c:pt idx="23">
                  <c:v>94.336704282937859</c:v>
                </c:pt>
                <c:pt idx="24">
                  <c:v>94.624299119400234</c:v>
                </c:pt>
                <c:pt idx="25">
                  <c:v>94.976331705202952</c:v>
                </c:pt>
                <c:pt idx="26">
                  <c:v>95.254904081668769</c:v>
                </c:pt>
                <c:pt idx="27">
                  <c:v>95.567960960179448</c:v>
                </c:pt>
                <c:pt idx="28">
                  <c:v>95.972617673055538</c:v>
                </c:pt>
                <c:pt idx="29">
                  <c:v>96.204862929097743</c:v>
                </c:pt>
                <c:pt idx="30">
                  <c:v>96.532714046163846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E7-4372-AB7D-4A35BB6CFB4C}"/>
            </c:ext>
          </c:extLst>
        </c:ser>
        <c:ser>
          <c:idx val="2"/>
          <c:order val="2"/>
          <c:tx>
            <c:strRef>
              <c:f>'Measure summary'!$B$153</c:f>
              <c:strCache>
                <c:ptCount val="1"/>
                <c:pt idx="0">
                  <c:v>Zero energy buildings</c:v>
                </c:pt>
              </c:strCache>
            </c:strRef>
          </c:tx>
          <c:spPr>
            <a:solidFill>
              <a:srgbClr val="4CB2FF"/>
            </a:solidFill>
            <a:ln>
              <a:noFill/>
            </a:ln>
            <a:effectLst/>
          </c:spPr>
          <c:cat>
            <c:numRef>
              <c:f>'Measure summary'!$C$150:$AG$150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'Measure summary'!$C$153:$AG$153</c:f>
              <c:numCache>
                <c:formatCode>#,##0</c:formatCode>
                <c:ptCount val="31"/>
                <c:pt idx="0">
                  <c:v>96.477498268036413</c:v>
                </c:pt>
                <c:pt idx="1">
                  <c:v>95.979717564062028</c:v>
                </c:pt>
                <c:pt idx="2">
                  <c:v>95.630033082080629</c:v>
                </c:pt>
                <c:pt idx="3">
                  <c:v>95.001292875343594</c:v>
                </c:pt>
                <c:pt idx="4">
                  <c:v>94.462668802894029</c:v>
                </c:pt>
                <c:pt idx="5">
                  <c:v>93.856941106435073</c:v>
                </c:pt>
                <c:pt idx="6">
                  <c:v>93.469066211650187</c:v>
                </c:pt>
                <c:pt idx="7">
                  <c:v>93.126102388143494</c:v>
                </c:pt>
                <c:pt idx="8">
                  <c:v>92.958340972827472</c:v>
                </c:pt>
                <c:pt idx="9">
                  <c:v>92.43766126897853</c:v>
                </c:pt>
                <c:pt idx="10">
                  <c:v>91.879910600028609</c:v>
                </c:pt>
                <c:pt idx="11">
                  <c:v>91.497620070179153</c:v>
                </c:pt>
                <c:pt idx="12">
                  <c:v>91.15378347767205</c:v>
                </c:pt>
                <c:pt idx="13">
                  <c:v>90.689031605658499</c:v>
                </c:pt>
                <c:pt idx="14">
                  <c:v>90.313447059387656</c:v>
                </c:pt>
                <c:pt idx="15">
                  <c:v>89.985893423709896</c:v>
                </c:pt>
                <c:pt idx="16">
                  <c:v>89.776658781260167</c:v>
                </c:pt>
                <c:pt idx="17">
                  <c:v>89.677830289547586</c:v>
                </c:pt>
                <c:pt idx="18">
                  <c:v>89.678207520620006</c:v>
                </c:pt>
                <c:pt idx="19">
                  <c:v>89.5851702233456</c:v>
                </c:pt>
                <c:pt idx="20">
                  <c:v>89.563157533000535</c:v>
                </c:pt>
                <c:pt idx="21">
                  <c:v>89.521151987517953</c:v>
                </c:pt>
                <c:pt idx="22">
                  <c:v>89.514436586673028</c:v>
                </c:pt>
                <c:pt idx="23">
                  <c:v>89.496318104729724</c:v>
                </c:pt>
                <c:pt idx="24">
                  <c:v>89.616451192013017</c:v>
                </c:pt>
                <c:pt idx="25">
                  <c:v>89.815182399263577</c:v>
                </c:pt>
                <c:pt idx="26">
                  <c:v>89.970082179016202</c:v>
                </c:pt>
                <c:pt idx="27">
                  <c:v>90.172613565337912</c:v>
                </c:pt>
                <c:pt idx="28">
                  <c:v>90.484306211157374</c:v>
                </c:pt>
                <c:pt idx="29">
                  <c:v>90.641473462305001</c:v>
                </c:pt>
                <c:pt idx="30">
                  <c:v>90.891724994991662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E7-4372-AB7D-4A35BB6CFB4C}"/>
            </c:ext>
          </c:extLst>
        </c:ser>
        <c:ser>
          <c:idx val="3"/>
          <c:order val="3"/>
          <c:tx>
            <c:strRef>
              <c:f>'Measure summary'!$B$154</c:f>
              <c:strCache>
                <c:ptCount val="1"/>
                <c:pt idx="0">
                  <c:v>Building improvements</c:v>
                </c:pt>
              </c:strCache>
            </c:strRef>
          </c:tx>
          <c:spPr>
            <a:solidFill>
              <a:srgbClr val="255E91"/>
            </a:solidFill>
            <a:ln w="25400">
              <a:noFill/>
            </a:ln>
            <a:effectLst/>
          </c:spPr>
          <c:cat>
            <c:numRef>
              <c:f>'Measure summary'!$C$150:$AG$150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'Measure summary'!$C$154:$AG$154</c:f>
              <c:numCache>
                <c:formatCode>#,##0</c:formatCode>
                <c:ptCount val="31"/>
                <c:pt idx="0">
                  <c:v>96.467105113079583</c:v>
                </c:pt>
                <c:pt idx="1">
                  <c:v>95.949333851396631</c:v>
                </c:pt>
                <c:pt idx="2">
                  <c:v>95.570530245311332</c:v>
                </c:pt>
                <c:pt idx="3">
                  <c:v>94.904538867847592</c:v>
                </c:pt>
                <c:pt idx="4">
                  <c:v>94.320354176459929</c:v>
                </c:pt>
                <c:pt idx="5">
                  <c:v>93.660989225183741</c:v>
                </c:pt>
                <c:pt idx="6">
                  <c:v>93.211080139330804</c:v>
                </c:pt>
                <c:pt idx="7">
                  <c:v>92.798227881081786</c:v>
                </c:pt>
                <c:pt idx="8">
                  <c:v>92.552663901444276</c:v>
                </c:pt>
                <c:pt idx="9">
                  <c:v>91.947506009195408</c:v>
                </c:pt>
                <c:pt idx="10">
                  <c:v>91.297055298478369</c:v>
                </c:pt>
                <c:pt idx="11">
                  <c:v>90.780507427398788</c:v>
                </c:pt>
                <c:pt idx="12">
                  <c:v>90.281400931573643</c:v>
                </c:pt>
                <c:pt idx="13">
                  <c:v>89.641713102270856</c:v>
                </c:pt>
                <c:pt idx="14">
                  <c:v>89.069763092711497</c:v>
                </c:pt>
                <c:pt idx="15">
                  <c:v>88.526866231656214</c:v>
                </c:pt>
                <c:pt idx="16">
                  <c:v>88.084439373551575</c:v>
                </c:pt>
                <c:pt idx="17">
                  <c:v>87.734580376335714</c:v>
                </c:pt>
                <c:pt idx="18">
                  <c:v>87.466590198664733</c:v>
                </c:pt>
                <c:pt idx="19">
                  <c:v>87.087757945957335</c:v>
                </c:pt>
                <c:pt idx="20">
                  <c:v>86.756819902138133</c:v>
                </c:pt>
                <c:pt idx="21">
                  <c:v>86.413357303020362</c:v>
                </c:pt>
                <c:pt idx="22">
                  <c:v>86.105129821940082</c:v>
                </c:pt>
                <c:pt idx="23">
                  <c:v>85.792287288290808</c:v>
                </c:pt>
                <c:pt idx="24">
                  <c:v>85.61590873683825</c:v>
                </c:pt>
                <c:pt idx="25">
                  <c:v>85.520544276375531</c:v>
                </c:pt>
                <c:pt idx="26">
                  <c:v>85.38597208591203</c:v>
                </c:pt>
                <c:pt idx="27">
                  <c:v>85.302148955935678</c:v>
                </c:pt>
                <c:pt idx="28">
                  <c:v>85.325701165149042</c:v>
                </c:pt>
                <c:pt idx="29">
                  <c:v>85.201956260445414</c:v>
                </c:pt>
                <c:pt idx="30">
                  <c:v>85.173084144794856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E7-4372-AB7D-4A35BB6CFB4C}"/>
            </c:ext>
          </c:extLst>
        </c:ser>
        <c:ser>
          <c:idx val="4"/>
          <c:order val="4"/>
          <c:tx>
            <c:strRef>
              <c:f>'Measure summary'!$B$155</c:f>
              <c:strCache>
                <c:ptCount val="1"/>
                <c:pt idx="0">
                  <c:v>Industrial efficiency</c:v>
                </c:pt>
              </c:strCache>
            </c:strRef>
          </c:tx>
          <c:spPr>
            <a:solidFill>
              <a:srgbClr val="00B050"/>
            </a:solidFill>
            <a:ln w="25400">
              <a:noFill/>
            </a:ln>
            <a:effectLst/>
          </c:spPr>
          <c:cat>
            <c:numRef>
              <c:f>'Measure summary'!$C$150:$AG$150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'Measure summary'!$C$155:$AG$155</c:f>
              <c:numCache>
                <c:formatCode>#,##0</c:formatCode>
                <c:ptCount val="31"/>
                <c:pt idx="0">
                  <c:v>96.011263885426303</c:v>
                </c:pt>
                <c:pt idx="1">
                  <c:v>95.03698671414358</c:v>
                </c:pt>
                <c:pt idx="2">
                  <c:v>94.227644729144302</c:v>
                </c:pt>
                <c:pt idx="3">
                  <c:v>93.137419257065702</c:v>
                </c:pt>
                <c:pt idx="4">
                  <c:v>92.144042973220536</c:v>
                </c:pt>
                <c:pt idx="5">
                  <c:v>91.091519977313851</c:v>
                </c:pt>
                <c:pt idx="6">
                  <c:v>90.253312967138271</c:v>
                </c:pt>
                <c:pt idx="7">
                  <c:v>89.461959312241632</c:v>
                </c:pt>
                <c:pt idx="8">
                  <c:v>88.842730534077745</c:v>
                </c:pt>
                <c:pt idx="9">
                  <c:v>87.896140007025267</c:v>
                </c:pt>
                <c:pt idx="10">
                  <c:v>86.918045770159935</c:v>
                </c:pt>
                <c:pt idx="11">
                  <c:v>86.089295374953664</c:v>
                </c:pt>
                <c:pt idx="12">
                  <c:v>85.288005532753814</c:v>
                </c:pt>
                <c:pt idx="13">
                  <c:v>84.371814310860415</c:v>
                </c:pt>
                <c:pt idx="14">
                  <c:v>83.53956909376987</c:v>
                </c:pt>
                <c:pt idx="15">
                  <c:v>82.753804945682404</c:v>
                </c:pt>
                <c:pt idx="16">
                  <c:v>82.102357676201734</c:v>
                </c:pt>
                <c:pt idx="17">
                  <c:v>81.553572530665747</c:v>
                </c:pt>
                <c:pt idx="18">
                  <c:v>81.097679833514164</c:v>
                </c:pt>
                <c:pt idx="19">
                  <c:v>80.546078998338871</c:v>
                </c:pt>
                <c:pt idx="20">
                  <c:v>80.053764301913361</c:v>
                </c:pt>
                <c:pt idx="21">
                  <c:v>79.565793226811039</c:v>
                </c:pt>
                <c:pt idx="22">
                  <c:v>79.114967717673863</c:v>
                </c:pt>
                <c:pt idx="23">
                  <c:v>78.670125090418836</c:v>
                </c:pt>
                <c:pt idx="24">
                  <c:v>78.362922558562516</c:v>
                </c:pt>
                <c:pt idx="25">
                  <c:v>78.142978708422831</c:v>
                </c:pt>
                <c:pt idx="26">
                  <c:v>77.889611671502621</c:v>
                </c:pt>
                <c:pt idx="27">
                  <c:v>77.691020511481611</c:v>
                </c:pt>
                <c:pt idx="28">
                  <c:v>77.594762606271402</c:v>
                </c:pt>
                <c:pt idx="29">
                  <c:v>77.357251415523038</c:v>
                </c:pt>
                <c:pt idx="30">
                  <c:v>77.212347730949759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E7-4372-AB7D-4A35BB6CFB4C}"/>
            </c:ext>
          </c:extLst>
        </c:ser>
        <c:ser>
          <c:idx val="5"/>
          <c:order val="5"/>
          <c:tx>
            <c:strRef>
              <c:f>'Measure summary'!$B$156</c:f>
              <c:strCache>
                <c:ptCount val="1"/>
                <c:pt idx="0">
                  <c:v>Vehicle efficiency</c:v>
                </c:pt>
              </c:strCache>
            </c:strRef>
          </c:tx>
          <c:spPr>
            <a:solidFill>
              <a:srgbClr val="FF8C32"/>
            </a:solidFill>
            <a:ln w="25400">
              <a:noFill/>
            </a:ln>
            <a:effectLst/>
          </c:spPr>
          <c:cat>
            <c:numRef>
              <c:f>'Measure summary'!$C$150:$AG$150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'Measure summary'!$C$156:$AG$156</c:f>
              <c:numCache>
                <c:formatCode>#,##0</c:formatCode>
                <c:ptCount val="31"/>
                <c:pt idx="0">
                  <c:v>95.838641152495796</c:v>
                </c:pt>
                <c:pt idx="1">
                  <c:v>94.686248551169143</c:v>
                </c:pt>
                <c:pt idx="2">
                  <c:v>93.696304705790595</c:v>
                </c:pt>
                <c:pt idx="3">
                  <c:v>92.423204051381802</c:v>
                </c:pt>
                <c:pt idx="4">
                  <c:v>91.243155038436129</c:v>
                </c:pt>
                <c:pt idx="5">
                  <c:v>89.874844892783784</c:v>
                </c:pt>
                <c:pt idx="6">
                  <c:v>88.717921898716995</c:v>
                </c:pt>
                <c:pt idx="7">
                  <c:v>87.606018885654038</c:v>
                </c:pt>
                <c:pt idx="8">
                  <c:v>86.657159881930085</c:v>
                </c:pt>
                <c:pt idx="9">
                  <c:v>85.392774572533568</c:v>
                </c:pt>
                <c:pt idx="10">
                  <c:v>84.097712624510422</c:v>
                </c:pt>
                <c:pt idx="11">
                  <c:v>82.944760091508471</c:v>
                </c:pt>
                <c:pt idx="12">
                  <c:v>81.822570482752923</c:v>
                </c:pt>
                <c:pt idx="13">
                  <c:v>80.592440998144326</c:v>
                </c:pt>
                <c:pt idx="14">
                  <c:v>79.437744361481251</c:v>
                </c:pt>
                <c:pt idx="15">
                  <c:v>78.171521760474207</c:v>
                </c:pt>
                <c:pt idx="16">
                  <c:v>77.035356965797916</c:v>
                </c:pt>
                <c:pt idx="17">
                  <c:v>75.990078616947315</c:v>
                </c:pt>
                <c:pt idx="18">
                  <c:v>75.029887985006795</c:v>
                </c:pt>
                <c:pt idx="19">
                  <c:v>73.992040110958243</c:v>
                </c:pt>
                <c:pt idx="20">
                  <c:v>73.005675480020471</c:v>
                </c:pt>
                <c:pt idx="21">
                  <c:v>72.030183542133656</c:v>
                </c:pt>
                <c:pt idx="22">
                  <c:v>71.101998144434987</c:v>
                </c:pt>
                <c:pt idx="23">
                  <c:v>70.182174471956031</c:v>
                </c:pt>
                <c:pt idx="24">
                  <c:v>69.38048826396782</c:v>
                </c:pt>
                <c:pt idx="25">
                  <c:v>68.649937216744675</c:v>
                </c:pt>
                <c:pt idx="26">
                  <c:v>67.907310901549693</c:v>
                </c:pt>
                <c:pt idx="27">
                  <c:v>67.213611598374271</c:v>
                </c:pt>
                <c:pt idx="28">
                  <c:v>66.603529666765922</c:v>
                </c:pt>
                <c:pt idx="29">
                  <c:v>65.887750148430086</c:v>
                </c:pt>
                <c:pt idx="30">
                  <c:v>65.243025513151721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E7-4372-AB7D-4A35BB6CFB4C}"/>
            </c:ext>
          </c:extLst>
        </c:ser>
        <c:ser>
          <c:idx val="6"/>
          <c:order val="6"/>
          <c:tx>
            <c:strRef>
              <c:f>'Measure summary'!$B$157</c:f>
              <c:strCache>
                <c:ptCount val="1"/>
                <c:pt idx="0">
                  <c:v>Driving, freight, and aviation</c:v>
                </c:pt>
              </c:strCache>
            </c:strRef>
          </c:tx>
          <c:spPr>
            <a:solidFill>
              <a:srgbClr val="E62600"/>
            </a:solidFill>
            <a:ln w="25400">
              <a:noFill/>
            </a:ln>
            <a:effectLst/>
          </c:spPr>
          <c:cat>
            <c:numRef>
              <c:f>'Measure summary'!$C$150:$AG$150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'Measure summary'!$C$157:$AG$157</c:f>
              <c:numCache>
                <c:formatCode>#,##0</c:formatCode>
                <c:ptCount val="31"/>
                <c:pt idx="0">
                  <c:v>95.814404639971158</c:v>
                </c:pt>
                <c:pt idx="1">
                  <c:v>94.627807785793351</c:v>
                </c:pt>
                <c:pt idx="2">
                  <c:v>93.58727310747291</c:v>
                </c:pt>
                <c:pt idx="3">
                  <c:v>92.253329585477147</c:v>
                </c:pt>
                <c:pt idx="4">
                  <c:v>91.005747949432418</c:v>
                </c:pt>
                <c:pt idx="5">
                  <c:v>89.562055357613971</c:v>
                </c:pt>
                <c:pt idx="6">
                  <c:v>88.294879574432343</c:v>
                </c:pt>
                <c:pt idx="7">
                  <c:v>87.051171152820956</c:v>
                </c:pt>
                <c:pt idx="8">
                  <c:v>85.928225915703763</c:v>
                </c:pt>
                <c:pt idx="9">
                  <c:v>84.440895865461641</c:v>
                </c:pt>
                <c:pt idx="10">
                  <c:v>82.883639271324526</c:v>
                </c:pt>
                <c:pt idx="11">
                  <c:v>81.438854529781821</c:v>
                </c:pt>
                <c:pt idx="12">
                  <c:v>80.004176560240467</c:v>
                </c:pt>
                <c:pt idx="13">
                  <c:v>78.434373776637813</c:v>
                </c:pt>
                <c:pt idx="14">
                  <c:v>76.90846695221741</c:v>
                </c:pt>
                <c:pt idx="15">
                  <c:v>75.262800141518781</c:v>
                </c:pt>
                <c:pt idx="16">
                  <c:v>73.737198941473665</c:v>
                </c:pt>
                <c:pt idx="17">
                  <c:v>72.274391603910061</c:v>
                </c:pt>
                <c:pt idx="18">
                  <c:v>70.890248787046588</c:v>
                </c:pt>
                <c:pt idx="19">
                  <c:v>69.42633474914156</c:v>
                </c:pt>
                <c:pt idx="20">
                  <c:v>68.015028741404123</c:v>
                </c:pt>
                <c:pt idx="21">
                  <c:v>66.628543068019923</c:v>
                </c:pt>
                <c:pt idx="22">
                  <c:v>65.325836292916236</c:v>
                </c:pt>
                <c:pt idx="23">
                  <c:v>64.023886434093839</c:v>
                </c:pt>
                <c:pt idx="24">
                  <c:v>62.863968986908979</c:v>
                </c:pt>
                <c:pt idx="25">
                  <c:v>61.775490236503856</c:v>
                </c:pt>
                <c:pt idx="26">
                  <c:v>60.707679339497858</c:v>
                </c:pt>
                <c:pt idx="27">
                  <c:v>59.689996267866981</c:v>
                </c:pt>
                <c:pt idx="28">
                  <c:v>58.785236681908899</c:v>
                </c:pt>
                <c:pt idx="29">
                  <c:v>57.778306663197569</c:v>
                </c:pt>
                <c:pt idx="30">
                  <c:v>56.866935191644906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E7-4372-AB7D-4A35BB6CFB4C}"/>
            </c:ext>
          </c:extLst>
        </c:ser>
        <c:ser>
          <c:idx val="7"/>
          <c:order val="7"/>
          <c:tx>
            <c:strRef>
              <c:f>'Measure summary'!$B$158</c:f>
              <c:strCache>
                <c:ptCount val="1"/>
                <c:pt idx="0">
                  <c:v>Electric distribution savings</c:v>
                </c:pt>
              </c:strCache>
            </c:strRef>
          </c:tx>
          <c:spPr>
            <a:solidFill>
              <a:srgbClr val="996633"/>
            </a:solidFill>
            <a:ln w="25400">
              <a:noFill/>
            </a:ln>
            <a:effectLst/>
          </c:spPr>
          <c:cat>
            <c:numRef>
              <c:f>'Measure summary'!$C$150:$AG$150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'Measure summary'!$C$158:$AG$158</c:f>
              <c:numCache>
                <c:formatCode>#,##0</c:formatCode>
                <c:ptCount val="31"/>
                <c:pt idx="0">
                  <c:v>95.757021722167579</c:v>
                </c:pt>
                <c:pt idx="1">
                  <c:v>94.225155256222891</c:v>
                </c:pt>
                <c:pt idx="2">
                  <c:v>92.841992033653668</c:v>
                </c:pt>
                <c:pt idx="3">
                  <c:v>91.17167599219475</c:v>
                </c:pt>
                <c:pt idx="4">
                  <c:v>89.598034174188072</c:v>
                </c:pt>
                <c:pt idx="5">
                  <c:v>87.836023425091412</c:v>
                </c:pt>
                <c:pt idx="6">
                  <c:v>86.266159375991037</c:v>
                </c:pt>
                <c:pt idx="7">
                  <c:v>84.738201030929062</c:v>
                </c:pt>
                <c:pt idx="8">
                  <c:v>83.337414266020176</c:v>
                </c:pt>
                <c:pt idx="9">
                  <c:v>81.589721112735091</c:v>
                </c:pt>
                <c:pt idx="10">
                  <c:v>79.778680571238439</c:v>
                </c:pt>
                <c:pt idx="11">
                  <c:v>78.09150090684868</c:v>
                </c:pt>
                <c:pt idx="12">
                  <c:v>76.428739923169601</c:v>
                </c:pt>
                <c:pt idx="13">
                  <c:v>74.641381036839846</c:v>
                </c:pt>
                <c:pt idx="14">
                  <c:v>72.900873882754013</c:v>
                </c:pt>
                <c:pt idx="15">
                  <c:v>71.05475030250534</c:v>
                </c:pt>
                <c:pt idx="16">
                  <c:v>69.336205524393534</c:v>
                </c:pt>
                <c:pt idx="17">
                  <c:v>67.681983045873054</c:v>
                </c:pt>
                <c:pt idx="18">
                  <c:v>66.119043491119072</c:v>
                </c:pt>
                <c:pt idx="19">
                  <c:v>64.478152857629752</c:v>
                </c:pt>
                <c:pt idx="20">
                  <c:v>62.891387910291662</c:v>
                </c:pt>
                <c:pt idx="21">
                  <c:v>61.371230781031663</c:v>
                </c:pt>
                <c:pt idx="22">
                  <c:v>59.936888490021467</c:v>
                </c:pt>
                <c:pt idx="23">
                  <c:v>58.48761126399382</c:v>
                </c:pt>
                <c:pt idx="24">
                  <c:v>57.181465137949317</c:v>
                </c:pt>
                <c:pt idx="25">
                  <c:v>55.93187760304717</c:v>
                </c:pt>
                <c:pt idx="26">
                  <c:v>54.710221583648199</c:v>
                </c:pt>
                <c:pt idx="27">
                  <c:v>53.527151447352153</c:v>
                </c:pt>
                <c:pt idx="28">
                  <c:v>52.453036113450956</c:v>
                </c:pt>
                <c:pt idx="29">
                  <c:v>51.272271313792942</c:v>
                </c:pt>
                <c:pt idx="30">
                  <c:v>50.186704089568224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E7-4372-AB7D-4A35BB6CFB4C}"/>
            </c:ext>
          </c:extLst>
        </c:ser>
        <c:ser>
          <c:idx val="8"/>
          <c:order val="8"/>
          <c:tx>
            <c:strRef>
              <c:f>'Measure summary'!$B$159</c:f>
              <c:strCache>
                <c:ptCount val="1"/>
                <c:pt idx="0">
                  <c:v>Efficiency case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cat>
            <c:numRef>
              <c:f>'Measure summary'!$C$150:$AG$150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'Measure summary'!$C$159:$AG$159</c:f>
              <c:numCache>
                <c:formatCode>#,##0</c:formatCode>
                <c:ptCount val="31"/>
                <c:pt idx="0">
                  <c:v>95.711737047433147</c:v>
                </c:pt>
                <c:pt idx="1">
                  <c:v>94.13634178104121</c:v>
                </c:pt>
                <c:pt idx="2">
                  <c:v>92.702566607162851</c:v>
                </c:pt>
                <c:pt idx="3">
                  <c:v>90.975936779402019</c:v>
                </c:pt>
                <c:pt idx="4">
                  <c:v>89.339362726429229</c:v>
                </c:pt>
                <c:pt idx="5">
                  <c:v>87.50919891006042</c:v>
                </c:pt>
                <c:pt idx="6">
                  <c:v>85.892437942552846</c:v>
                </c:pt>
                <c:pt idx="7">
                  <c:v>84.318432463916778</c:v>
                </c:pt>
                <c:pt idx="8">
                  <c:v>82.872086672275941</c:v>
                </c:pt>
                <c:pt idx="9">
                  <c:v>81.08234292058475</c:v>
                </c:pt>
                <c:pt idx="10">
                  <c:v>79.231424996436431</c:v>
                </c:pt>
                <c:pt idx="11">
                  <c:v>77.504284129285494</c:v>
                </c:pt>
                <c:pt idx="12">
                  <c:v>75.802195722093273</c:v>
                </c:pt>
                <c:pt idx="13">
                  <c:v>73.978855306515612</c:v>
                </c:pt>
                <c:pt idx="14">
                  <c:v>72.203859008634552</c:v>
                </c:pt>
                <c:pt idx="15">
                  <c:v>70.326047989404941</c:v>
                </c:pt>
                <c:pt idx="16">
                  <c:v>68.576482271567997</c:v>
                </c:pt>
                <c:pt idx="17">
                  <c:v>66.892503357508332</c:v>
                </c:pt>
                <c:pt idx="18">
                  <c:v>65.300938315221742</c:v>
                </c:pt>
                <c:pt idx="19">
                  <c:v>63.63358233656777</c:v>
                </c:pt>
                <c:pt idx="20">
                  <c:v>62.020928920483982</c:v>
                </c:pt>
                <c:pt idx="21">
                  <c:v>60.517579997564376</c:v>
                </c:pt>
                <c:pt idx="22">
                  <c:v>59.097888954663688</c:v>
                </c:pt>
                <c:pt idx="23">
                  <c:v>57.664612862996144</c:v>
                </c:pt>
                <c:pt idx="24">
                  <c:v>56.372798031817048</c:v>
                </c:pt>
                <c:pt idx="25">
                  <c:v>55.137382791542279</c:v>
                </c:pt>
                <c:pt idx="26">
                  <c:v>53.930012166191084</c:v>
                </c:pt>
                <c:pt idx="27">
                  <c:v>52.761349935167239</c:v>
                </c:pt>
                <c:pt idx="28">
                  <c:v>51.699913052088377</c:v>
                </c:pt>
                <c:pt idx="29">
                  <c:v>50.532679552967849</c:v>
                </c:pt>
                <c:pt idx="30">
                  <c:v>49.459757398758612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1E7-4372-AB7D-4A35BB6CF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4780063"/>
        <c:axId val="632034815"/>
      </c:areaChart>
      <c:lineChart>
        <c:grouping val="standard"/>
        <c:varyColors val="0"/>
        <c:ser>
          <c:idx val="0"/>
          <c:order val="0"/>
          <c:tx>
            <c:strRef>
              <c:f>'Measure summary'!$B$151</c:f>
              <c:strCache>
                <c:ptCount val="1"/>
                <c:pt idx="0">
                  <c:v>Baseline</c:v>
                </c:pt>
              </c:strCache>
            </c:strRef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'Measure summary'!$C$150:$AG$150</c:f>
              <c:numCache>
                <c:formatCode>General</c:formatCode>
                <c:ptCount val="3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  <c:pt idx="28">
                  <c:v>2048</c:v>
                </c:pt>
                <c:pt idx="29">
                  <c:v>2049</c:v>
                </c:pt>
                <c:pt idx="30">
                  <c:v>2050</c:v>
                </c:pt>
              </c:numCache>
            </c:numRef>
          </c:cat>
          <c:val>
            <c:numRef>
              <c:f>'Measure summary'!$C$151:$AG$151</c:f>
              <c:numCache>
                <c:formatCode>#,##0</c:formatCode>
                <c:ptCount val="31"/>
                <c:pt idx="0">
                  <c:v>96.533764287626894</c:v>
                </c:pt>
                <c:pt idx="1">
                  <c:v>96.111620086125583</c:v>
                </c:pt>
                <c:pt idx="2">
                  <c:v>95.848454900370385</c:v>
                </c:pt>
                <c:pt idx="3">
                  <c:v>95.348231642918762</c:v>
                </c:pt>
                <c:pt idx="4">
                  <c:v>95.031303455417117</c:v>
                </c:pt>
                <c:pt idx="5">
                  <c:v>94.639445731717899</c:v>
                </c:pt>
                <c:pt idx="6">
                  <c:v>94.426181817730281</c:v>
                </c:pt>
                <c:pt idx="7">
                  <c:v>94.261373888885714</c:v>
                </c:pt>
                <c:pt idx="8">
                  <c:v>94.267121497967722</c:v>
                </c:pt>
                <c:pt idx="9">
                  <c:v>93.958935851704439</c:v>
                </c:pt>
                <c:pt idx="10">
                  <c:v>93.644259222578498</c:v>
                </c:pt>
                <c:pt idx="11">
                  <c:v>93.565365794454038</c:v>
                </c:pt>
                <c:pt idx="12">
                  <c:v>93.493999608271636</c:v>
                </c:pt>
                <c:pt idx="13">
                  <c:v>93.30606912060091</c:v>
                </c:pt>
                <c:pt idx="14">
                  <c:v>93.240827753541936</c:v>
                </c:pt>
                <c:pt idx="15">
                  <c:v>93.202425246220955</c:v>
                </c:pt>
                <c:pt idx="16">
                  <c:v>93.24292448000196</c:v>
                </c:pt>
                <c:pt idx="17">
                  <c:v>93.371607034739668</c:v>
                </c:pt>
                <c:pt idx="18">
                  <c:v>93.561019189947416</c:v>
                </c:pt>
                <c:pt idx="19">
                  <c:v>93.660701736971092</c:v>
                </c:pt>
                <c:pt idx="20">
                  <c:v>93.850030776714931</c:v>
                </c:pt>
                <c:pt idx="21">
                  <c:v>93.999724618698238</c:v>
                </c:pt>
                <c:pt idx="22">
                  <c:v>94.181762629952246</c:v>
                </c:pt>
                <c:pt idx="23">
                  <c:v>94.336704282937859</c:v>
                </c:pt>
                <c:pt idx="24">
                  <c:v>94.624299119400249</c:v>
                </c:pt>
                <c:pt idx="25">
                  <c:v>94.976331705202952</c:v>
                </c:pt>
                <c:pt idx="26">
                  <c:v>95.254904081668769</c:v>
                </c:pt>
                <c:pt idx="27">
                  <c:v>95.567960960179462</c:v>
                </c:pt>
                <c:pt idx="28">
                  <c:v>95.972617673055566</c:v>
                </c:pt>
                <c:pt idx="29">
                  <c:v>96.204862929097729</c:v>
                </c:pt>
                <c:pt idx="30">
                  <c:v>96.532714046163846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1E7-4372-AB7D-4A35BB6CF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4780063"/>
        <c:axId val="632034815"/>
      </c:lineChart>
      <c:catAx>
        <c:axId val="634780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034815"/>
        <c:crosses val="autoZero"/>
        <c:auto val="1"/>
        <c:lblAlgn val="ctr"/>
        <c:lblOffset val="100"/>
        <c:tickLblSkip val="5"/>
        <c:noMultiLvlLbl val="0"/>
      </c:catAx>
      <c:valAx>
        <c:axId val="632034815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>
                    <a:effectLst/>
                  </a:rPr>
                  <a:t>Energy use (quads)</a:t>
                </a:r>
                <a:endParaRPr lang="en-US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2.7520669863910989E-2"/>
              <c:y val="0.333447069116360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780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egendEntry>
        <c:idx val="7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15396088509769612"/>
          <c:y val="0.40407917760279966"/>
          <c:w val="0.30656313794109069"/>
          <c:h val="0.48465414479440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0.78506</cdr:x>
      <cdr:y>0.47827</cdr:y>
    </cdr:from>
    <cdr:to>
      <cdr:x>0.96179</cdr:x>
      <cdr:y>0.55034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55DFDFA-DB62-40D6-A5E6-4C81196C93BE}"/>
            </a:ext>
          </a:extLst>
        </cdr:cNvPr>
        <cdr:cNvSpPr txBox="1"/>
      </cdr:nvSpPr>
      <cdr:spPr>
        <a:xfrm xmlns:a="http://schemas.openxmlformats.org/drawingml/2006/main">
          <a:off x="4284727" y="1749331"/>
          <a:ext cx="964562" cy="2636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>
              <a:solidFill>
                <a:sysClr val="windowText" lastClr="000000"/>
              </a:solidFill>
            </a:rPr>
            <a:t>Efficiency case</a:t>
          </a:r>
        </a:p>
      </cdr:txBody>
    </cdr:sp>
  </cdr:relSizeAnchor>
  <cdr:relSizeAnchor xmlns:cdr="http://schemas.openxmlformats.org/drawingml/2006/chartDrawing">
    <cdr:from>
      <cdr:x>0.84513</cdr:x>
      <cdr:y>0</cdr:y>
    </cdr:from>
    <cdr:to>
      <cdr:x>0.96759</cdr:x>
      <cdr:y>0.06204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7470979-6592-46A4-B800-85993425980C}"/>
            </a:ext>
          </a:extLst>
        </cdr:cNvPr>
        <cdr:cNvSpPr txBox="1"/>
      </cdr:nvSpPr>
      <cdr:spPr>
        <a:xfrm xmlns:a="http://schemas.openxmlformats.org/drawingml/2006/main">
          <a:off x="4612572" y="0"/>
          <a:ext cx="668365" cy="2269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>
              <a:solidFill>
                <a:sysClr val="windowText" lastClr="000000"/>
              </a:solidFill>
            </a:rPr>
            <a:t>Baseline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84A3C7-F184-1346-84E3-80B21C220A0C}" type="datetimeFigureOut">
              <a:rPr lang="en-US" smtClean="0"/>
              <a:t>10/6/2020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52CBF3-7C83-8247-94D2-CF877CD52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9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1pPr>
    <a:lvl2pPr marL="410291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2pPr>
    <a:lvl3pPr marL="820583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3pPr>
    <a:lvl4pPr marL="1230874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4pPr>
    <a:lvl5pPr marL="1641165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5pPr>
    <a:lvl6pPr marL="2051456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820583" rtl="0" eaLnBrk="1" latinLnBrk="0" hangingPunct="1">
      <a:defRPr sz="10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[Lauren]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2CBF3-7C83-8247-94D2-CF877CD52A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7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8DF3AE-327D-4A3D-A946-4200C5D7DDEE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2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8896"/>
            <a:ext cx="9143999" cy="7065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24" b="0" i="0" baseline="0"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30" b="0" i="0">
                <a:latin typeface="Franklin Gothic Medium" charset="0"/>
                <a:ea typeface="Franklin Gothic Medium" charset="0"/>
                <a:cs typeface="Franklin Gothic Medium" charset="0"/>
              </a:defRPr>
            </a:lvl1pPr>
            <a:lvl2pPr marL="443777" indent="0" algn="ctr">
              <a:buNone/>
              <a:defRPr sz="1941"/>
            </a:lvl2pPr>
            <a:lvl3pPr marL="887553" indent="0" algn="ctr">
              <a:buNone/>
              <a:defRPr sz="1747"/>
            </a:lvl3pPr>
            <a:lvl4pPr marL="1331330" indent="0" algn="ctr">
              <a:buNone/>
              <a:defRPr sz="1553"/>
            </a:lvl4pPr>
            <a:lvl5pPr marL="1775106" indent="0" algn="ctr">
              <a:buNone/>
              <a:defRPr sz="1553"/>
            </a:lvl5pPr>
            <a:lvl6pPr marL="2218883" indent="0" algn="ctr">
              <a:buNone/>
              <a:defRPr sz="1553"/>
            </a:lvl6pPr>
            <a:lvl7pPr marL="2662660" indent="0" algn="ctr">
              <a:buNone/>
              <a:defRPr sz="1553"/>
            </a:lvl7pPr>
            <a:lvl8pPr marL="3106436" indent="0" algn="ctr">
              <a:buNone/>
              <a:defRPr sz="1553"/>
            </a:lvl8pPr>
            <a:lvl9pPr marL="3550213" indent="0" algn="ctr">
              <a:buNone/>
              <a:defRPr sz="1553"/>
            </a:lvl9pPr>
          </a:lstStyle>
          <a:p>
            <a:r>
              <a:rPr lang="en-US" dirty="0"/>
              <a:t>Subtitle/Author/Venue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Franklin Gothic Medium" charset="0"/>
                <a:ea typeface="Franklin Gothic Medium" charset="0"/>
                <a:cs typeface="Franklin Gothic Medium" charset="0"/>
              </a:defRPr>
            </a:lvl2pPr>
            <a:lvl4pPr>
              <a:defRPr>
                <a:latin typeface="Franklin Gothic Medium" charset="0"/>
                <a:ea typeface="Franklin Gothic Medium" charset="0"/>
                <a:cs typeface="Franklin Gothic Medium" charset="0"/>
              </a:defRPr>
            </a:lvl4pPr>
            <a:lvl5pPr>
              <a:defRPr sz="1235"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1A2E-FF50-454A-B4A3-DC6D1DD01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82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30">
                <a:solidFill>
                  <a:schemeClr val="tx1"/>
                </a:solidFill>
              </a:defRPr>
            </a:lvl1pPr>
            <a:lvl2pPr marL="443777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2pPr>
            <a:lvl3pPr marL="887553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3pPr>
            <a:lvl4pPr marL="133133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177510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21888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266266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10643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355021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1A2E-FF50-454A-B4A3-DC6D1DD01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1A2E-FF50-454A-B4A3-DC6D1DD01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308838"/>
            <a:ext cx="78867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1A2E-FF50-454A-B4A3-DC6D1DD01D9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8650" y="3634400"/>
            <a:ext cx="7886700" cy="1500187"/>
          </a:xfrm>
        </p:spPr>
        <p:txBody>
          <a:bodyPr/>
          <a:lstStyle>
            <a:lvl1pPr marL="0" indent="0" algn="ctr">
              <a:buNone/>
              <a:defRPr sz="2330">
                <a:solidFill>
                  <a:schemeClr val="bg1"/>
                </a:solidFill>
              </a:defRPr>
            </a:lvl1pPr>
            <a:lvl2pPr marL="443777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2pPr>
            <a:lvl3pPr marL="887553" indent="0">
              <a:buNone/>
              <a:defRPr sz="1747">
                <a:solidFill>
                  <a:schemeClr val="tx1">
                    <a:tint val="75000"/>
                  </a:schemeClr>
                </a:solidFill>
              </a:defRPr>
            </a:lvl3pPr>
            <a:lvl4pPr marL="133133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4pPr>
            <a:lvl5pPr marL="177510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5pPr>
            <a:lvl6pPr marL="221888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6pPr>
            <a:lvl7pPr marL="266266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7pPr>
            <a:lvl8pPr marL="3106436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8pPr>
            <a:lvl9pPr marL="3550213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06"/>
            </a:lvl1pPr>
            <a:lvl2pPr>
              <a:defRPr sz="2718"/>
            </a:lvl2pPr>
            <a:lvl3pPr>
              <a:defRPr sz="2330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1A2E-FF50-454A-B4A3-DC6D1DD01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0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06"/>
            </a:lvl1pPr>
            <a:lvl2pPr marL="443777" indent="0">
              <a:buNone/>
              <a:defRPr sz="2718"/>
            </a:lvl2pPr>
            <a:lvl3pPr marL="887553" indent="0">
              <a:buNone/>
              <a:defRPr sz="2330"/>
            </a:lvl3pPr>
            <a:lvl4pPr marL="1331330" indent="0">
              <a:buNone/>
              <a:defRPr sz="1941"/>
            </a:lvl4pPr>
            <a:lvl5pPr marL="1775106" indent="0">
              <a:buNone/>
              <a:defRPr sz="1941"/>
            </a:lvl5pPr>
            <a:lvl6pPr marL="2218883" indent="0">
              <a:buNone/>
              <a:defRPr sz="1941"/>
            </a:lvl6pPr>
            <a:lvl7pPr marL="2662660" indent="0">
              <a:buNone/>
              <a:defRPr sz="1941"/>
            </a:lvl7pPr>
            <a:lvl8pPr marL="3106436" indent="0">
              <a:buNone/>
              <a:defRPr sz="1941"/>
            </a:lvl8pPr>
            <a:lvl9pPr marL="3550213" indent="0">
              <a:buNone/>
              <a:defRPr sz="1941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53"/>
            </a:lvl1pPr>
            <a:lvl2pPr marL="443777" indent="0">
              <a:buNone/>
              <a:defRPr sz="1359"/>
            </a:lvl2pPr>
            <a:lvl3pPr marL="887553" indent="0">
              <a:buNone/>
              <a:defRPr sz="1165"/>
            </a:lvl3pPr>
            <a:lvl4pPr marL="1331330" indent="0">
              <a:buNone/>
              <a:defRPr sz="971"/>
            </a:lvl4pPr>
            <a:lvl5pPr marL="1775106" indent="0">
              <a:buNone/>
              <a:defRPr sz="971"/>
            </a:lvl5pPr>
            <a:lvl6pPr marL="2218883" indent="0">
              <a:buNone/>
              <a:defRPr sz="971"/>
            </a:lvl6pPr>
            <a:lvl7pPr marL="2662660" indent="0">
              <a:buNone/>
              <a:defRPr sz="971"/>
            </a:lvl7pPr>
            <a:lvl8pPr marL="3106436" indent="0">
              <a:buNone/>
              <a:defRPr sz="971"/>
            </a:lvl8pPr>
            <a:lvl9pPr marL="3550213" indent="0">
              <a:buNone/>
              <a:defRPr sz="9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41A2E-FF50-454A-B4A3-DC6D1DD01D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8"/>
            <a:ext cx="9144000" cy="7065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434" y="241148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41A2E-FF50-454A-B4A3-DC6D1DD0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65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36983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16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41A2E-FF50-454A-B4A3-DC6D1DD01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4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8" r:id="rId5"/>
    <p:sldLayoutId id="2147483680" r:id="rId6"/>
    <p:sldLayoutId id="2147483681" r:id="rId7"/>
    <p:sldLayoutId id="2147483682" r:id="rId8"/>
    <p:sldLayoutId id="2147483683" r:id="rId9"/>
  </p:sldLayoutIdLst>
  <p:txStyles>
    <p:titleStyle>
      <a:lvl1pPr algn="l" defTabSz="887553" rtl="0" eaLnBrk="1" latinLnBrk="0" hangingPunct="1">
        <a:lnSpc>
          <a:spcPct val="90000"/>
        </a:lnSpc>
        <a:spcBef>
          <a:spcPct val="0"/>
        </a:spcBef>
        <a:buNone/>
        <a:defRPr sz="3883" b="0" i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</p:titleStyle>
    <p:bodyStyle>
      <a:lvl1pPr marL="221888" indent="-221888" algn="l" defTabSz="887553" rtl="0" eaLnBrk="1" latinLnBrk="0" hangingPunct="1">
        <a:lnSpc>
          <a:spcPct val="90000"/>
        </a:lnSpc>
        <a:spcBef>
          <a:spcPts val="971"/>
        </a:spcBef>
        <a:buFont typeface="Arial" panose="020B0604020202020204" pitchFamily="34" charset="0"/>
        <a:buChar char="•"/>
        <a:defRPr sz="2824" b="0" i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1pPr>
      <a:lvl2pPr marL="66566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118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2pPr>
      <a:lvl3pPr marL="1109442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3pPr>
      <a:lvl4pPr marL="155321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412" b="0" i="0" kern="12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lvl4pPr>
      <a:lvl5pPr marL="199699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44077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884548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328325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772101" indent="-221888" algn="l" defTabSz="88755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1pPr>
      <a:lvl2pPr marL="443777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2pPr>
      <a:lvl3pPr marL="88755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3pPr>
      <a:lvl4pPr marL="133133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4pPr>
      <a:lvl5pPr marL="177510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5pPr>
      <a:lvl6pPr marL="221888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6pPr>
      <a:lvl7pPr marL="2662660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7pPr>
      <a:lvl8pPr marL="3106436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8pPr>
      <a:lvl9pPr marL="3550213" algn="l" defTabSz="887553" rtl="0" eaLnBrk="1" latinLnBrk="0" hangingPunct="1">
        <a:defRPr sz="17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mailto:snadel@aceee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438" y="496113"/>
            <a:ext cx="5331009" cy="3895725"/>
          </a:xfrm>
        </p:spPr>
        <p:txBody>
          <a:bodyPr>
            <a:noAutofit/>
          </a:bodyPr>
          <a:lstStyle/>
          <a:p>
            <a:pPr algn="l"/>
            <a:r>
              <a:rPr lang="en-US" sz="4400" b="1" dirty="0"/>
              <a:t>Using Energy Efficiency to Get Halfway to Decarbonization in the U.S.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38" y="4700476"/>
            <a:ext cx="5331009" cy="138134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Steven Nadel, Executive Director</a:t>
            </a:r>
          </a:p>
          <a:p>
            <a:pPr algn="l"/>
            <a:r>
              <a:rPr lang="en-US" dirty="0"/>
              <a:t>Presentation to CFA</a:t>
            </a:r>
          </a:p>
          <a:p>
            <a:pPr algn="l"/>
            <a:r>
              <a:rPr lang="en-US" dirty="0"/>
              <a:t>October 2020</a:t>
            </a:r>
          </a:p>
        </p:txBody>
      </p:sp>
      <p:sp>
        <p:nvSpPr>
          <p:cNvPr id="20" name="AutoShape 4" descr="Image result for aceee telling the story"/>
          <p:cNvSpPr>
            <a:spLocks noChangeAspect="1" noChangeArrowheads="1"/>
          </p:cNvSpPr>
          <p:nvPr/>
        </p:nvSpPr>
        <p:spPr bwMode="auto">
          <a:xfrm>
            <a:off x="155575" y="-118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9B9758-003A-400B-AE01-C48805420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075" y="-51662"/>
            <a:ext cx="3067263" cy="1717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3D62C-25AF-482A-B035-33E2F440A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412" y="3051218"/>
            <a:ext cx="3071925" cy="204795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9072CF3B-D29C-40F6-B0DA-1E9BB3380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075" y="5102083"/>
            <a:ext cx="3090410" cy="173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ortland Home Energy Score – Is Seattle Next? - UrbanAsh Real Estate">
            <a:extLst>
              <a:ext uri="{FF2B5EF4-FFF2-40B4-BE49-F238E27FC236}">
                <a16:creationId xmlns:a16="http://schemas.microsoft.com/office/drawing/2014/main" id="{C43E99DB-41C0-4930-9612-73ACEFD2F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074" y="1685055"/>
            <a:ext cx="3067263" cy="133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81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024B9-FAF2-4D6E-A7BD-4AF7B134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82575"/>
            <a:ext cx="8515350" cy="796923"/>
          </a:xfrm>
        </p:spPr>
        <p:txBody>
          <a:bodyPr/>
          <a:lstStyle/>
          <a:p>
            <a:r>
              <a:rPr lang="en-US" dirty="0"/>
              <a:t>Upgrades to Existing Buildings &amp; Homes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22F8C-9902-430A-B5FE-A961887D1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8725"/>
            <a:ext cx="7962900" cy="4948238"/>
          </a:xfrm>
        </p:spPr>
        <p:txBody>
          <a:bodyPr/>
          <a:lstStyle/>
          <a:p>
            <a:r>
              <a:rPr lang="en-US" sz="3200" dirty="0"/>
              <a:t>Energy efficiency upgrades and smart control technologies; electrification of remaining loads.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62EC4-9F7E-4BBD-B7A7-EDE9465B1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686844"/>
            <a:ext cx="3810000" cy="2032000"/>
          </a:xfrm>
          <a:prstGeom prst="rect">
            <a:avLst/>
          </a:prstGeom>
        </p:spPr>
      </p:pic>
      <p:pic>
        <p:nvPicPr>
          <p:cNvPr id="2052" name="Picture 4" descr="Image result for green new deal">
            <a:extLst>
              <a:ext uri="{FF2B5EF4-FFF2-40B4-BE49-F238E27FC236}">
                <a16:creationId xmlns:a16="http://schemas.microsoft.com/office/drawing/2014/main" id="{0F4C85C8-B18C-43A3-9921-E0A83DCE8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7522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old climate heat pump">
            <a:extLst>
              <a:ext uri="{FF2B5EF4-FFF2-40B4-BE49-F238E27FC236}">
                <a16:creationId xmlns:a16="http://schemas.microsoft.com/office/drawing/2014/main" id="{390E3455-3172-4613-B41A-B33A6280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478340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map of the grass&#10;&#10;Description automatically generated">
            <a:extLst>
              <a:ext uri="{FF2B5EF4-FFF2-40B4-BE49-F238E27FC236}">
                <a16:creationId xmlns:a16="http://schemas.microsoft.com/office/drawing/2014/main" id="{BE5D9FB6-2424-45AB-9D65-414DE6D7E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937" y="2280308"/>
            <a:ext cx="3492063" cy="20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66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498"/>
            <a:ext cx="7886700" cy="928096"/>
          </a:xfrm>
        </p:spPr>
        <p:txBody>
          <a:bodyPr>
            <a:normAutofit fontScale="90000"/>
          </a:bodyPr>
          <a:lstStyle/>
          <a:p>
            <a:r>
              <a:rPr lang="en-US" dirty="0"/>
              <a:t>Addressing Equity Critically Important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3" y="1162594"/>
            <a:ext cx="5642655" cy="27431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46" y="4021472"/>
            <a:ext cx="5491427" cy="266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11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77E97-C629-4B10-B449-0A9E63221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07" y="695326"/>
            <a:ext cx="8857364" cy="6019800"/>
          </a:xfrm>
        </p:spPr>
      </p:pic>
    </p:spTree>
    <p:extLst>
      <p:ext uri="{BB962C8B-B14F-4D97-AF65-F5344CB8AC3E}">
        <p14:creationId xmlns:p14="http://schemas.microsoft.com/office/powerpoint/2010/main" val="1070533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25BC-567D-473A-8BF3-E077A571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365127"/>
            <a:ext cx="8039100" cy="987423"/>
          </a:xfrm>
        </p:spPr>
        <p:txBody>
          <a:bodyPr>
            <a:normAutofit fontScale="90000"/>
          </a:bodyPr>
          <a:lstStyle/>
          <a:p>
            <a:r>
              <a:rPr lang="en-US" dirty="0"/>
              <a:t>Other State and Local Policies to Promote Retrofits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286B2-B5D7-4465-BC1E-0DDD7AA07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663700"/>
            <a:ext cx="5400675" cy="4851400"/>
          </a:xfrm>
        </p:spPr>
        <p:txBody>
          <a:bodyPr/>
          <a:lstStyle/>
          <a:p>
            <a:r>
              <a:rPr lang="en-US" dirty="0"/>
              <a:t>Building and home benchmarking  and labeling (e.g. time-of-sale home energy reports in Portland, Berkeley</a:t>
            </a:r>
            <a:r>
              <a:rPr lang="en-US"/>
              <a:t>, Minneapolis </a:t>
            </a:r>
            <a:r>
              <a:rPr lang="en-US" dirty="0"/>
              <a:t>and Austin.</a:t>
            </a:r>
          </a:p>
          <a:p>
            <a:r>
              <a:rPr lang="en-US" dirty="0"/>
              <a:t>Job training, weatherization programs</a:t>
            </a:r>
          </a:p>
          <a:p>
            <a:r>
              <a:rPr lang="en-US" dirty="0"/>
              <a:t>Commercial building energy audit, </a:t>
            </a:r>
            <a:r>
              <a:rPr lang="en-US" dirty="0" err="1"/>
              <a:t>retrocommissioning</a:t>
            </a:r>
            <a:r>
              <a:rPr lang="en-US" dirty="0"/>
              <a:t> and lighting upgrade requirements.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F75C09-2028-4724-9EB6-55B28CEC6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686" y="924314"/>
            <a:ext cx="3138806" cy="4060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DA85C-8AFB-4ACF-BDFA-3261F0BAA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51" y="4919274"/>
            <a:ext cx="3071925" cy="19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2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A634-71B8-4AD4-A9AF-8463CBDD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8096250" cy="825498"/>
          </a:xfrm>
        </p:spPr>
        <p:txBody>
          <a:bodyPr>
            <a:normAutofit/>
          </a:bodyPr>
          <a:lstStyle/>
          <a:p>
            <a:r>
              <a:rPr lang="en-US" dirty="0"/>
              <a:t>Potential Recovery Investments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BD8A38-9376-4AD1-A6A3-4D452D53A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713" y="1219200"/>
            <a:ext cx="756256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79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BE015288-57A4-414F-AD11-368F4F7A3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7" y="102916"/>
            <a:ext cx="9065218" cy="60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43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map&#10;&#10;Description automatically generated">
            <a:extLst>
              <a:ext uri="{FF2B5EF4-FFF2-40B4-BE49-F238E27FC236}">
                <a16:creationId xmlns:a16="http://schemas.microsoft.com/office/drawing/2014/main" id="{2FE77019-9C6E-45E8-908C-536ACFE42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50159" y="381000"/>
            <a:ext cx="10275109" cy="5781675"/>
          </a:xfrm>
        </p:spPr>
      </p:pic>
    </p:spTree>
    <p:extLst>
      <p:ext uri="{BB962C8B-B14F-4D97-AF65-F5344CB8AC3E}">
        <p14:creationId xmlns:p14="http://schemas.microsoft.com/office/powerpoint/2010/main" val="1569396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B353-3693-4BE7-9FCD-FC09BF74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749298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2DDAC-F619-471F-B79F-95B792B78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81175"/>
            <a:ext cx="7886700" cy="4852988"/>
          </a:xfrm>
        </p:spPr>
        <p:txBody>
          <a:bodyPr>
            <a:normAutofit/>
          </a:bodyPr>
          <a:lstStyle/>
          <a:p>
            <a:r>
              <a:rPr lang="en-US" dirty="0"/>
              <a:t>Efficiency can slash greenhouse gas emissions, getting roughly halfway to our long-term energy and climate goals.</a:t>
            </a:r>
          </a:p>
          <a:p>
            <a:r>
              <a:rPr lang="en-US" dirty="0"/>
              <a:t>Policies will be critical for reaching climate goals.</a:t>
            </a:r>
          </a:p>
          <a:p>
            <a:r>
              <a:rPr lang="en-US" dirty="0"/>
              <a:t>There are many programs and policies activists can and should promote.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295EBA-8F08-4388-8AAC-F512BAE7C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781" y="4763941"/>
            <a:ext cx="3067263" cy="1717667"/>
          </a:xfrm>
          <a:prstGeom prst="rect">
            <a:avLst/>
          </a:prstGeom>
        </p:spPr>
      </p:pic>
      <p:pic>
        <p:nvPicPr>
          <p:cNvPr id="3074" name="Picture 2" descr="Image result for conclusion">
            <a:extLst>
              <a:ext uri="{FF2B5EF4-FFF2-40B4-BE49-F238E27FC236}">
                <a16:creationId xmlns:a16="http://schemas.microsoft.com/office/drawing/2014/main" id="{82E2B120-280D-452E-944B-19F9029BC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7639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74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50420" y="5175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87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83" b="0" i="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en-US" altLang="en-US" b="1" dirty="0"/>
              <a:t>Contact Information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34785" y="2626422"/>
            <a:ext cx="3751490" cy="2262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1888" indent="-221888" algn="l" defTabSz="887553" rtl="0" eaLnBrk="1" latinLnBrk="0" hangingPunct="1">
              <a:lnSpc>
                <a:spcPct val="90000"/>
              </a:lnSpc>
              <a:spcBef>
                <a:spcPts val="971"/>
              </a:spcBef>
              <a:buFont typeface="Arial" panose="020B0604020202020204" pitchFamily="34" charset="0"/>
              <a:buChar char="•"/>
              <a:defRPr sz="2824" b="0" i="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665665" indent="-221888" algn="l" defTabSz="887553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2118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1109442" indent="-221888" algn="l" defTabSz="887553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588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553218" indent="-221888" algn="l" defTabSz="887553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412" b="0" i="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996995" indent="-221888" algn="l" defTabSz="887553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0771" indent="-221888" algn="l" defTabSz="887553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4548" indent="-221888" algn="l" defTabSz="887553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28325" indent="-221888" algn="l" defTabSz="887553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2101" indent="-221888" algn="l" defTabSz="887553" rtl="0" eaLnBrk="1" latinLnBrk="0" hangingPunct="1">
              <a:lnSpc>
                <a:spcPct val="90000"/>
              </a:lnSpc>
              <a:spcBef>
                <a:spcPts val="485"/>
              </a:spcBef>
              <a:buFont typeface="Arial" panose="020B0604020202020204" pitchFamily="34" charset="0"/>
              <a:buChar char="•"/>
              <a:defRPr sz="17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dirty="0"/>
              <a:t>Steven Nadel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3200" dirty="0">
                <a:hlinkClick r:id="rId2"/>
              </a:rPr>
              <a:t>snadel@aceee.org</a:t>
            </a:r>
            <a:endParaRPr lang="en-US" altLang="en-US" sz="32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32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3200" dirty="0"/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5E501-FCFB-49B6-9760-396599EE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1843090"/>
            <a:ext cx="4572000" cy="3046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1C5BF1-ED69-442F-B13A-88E854AFF7DE}"/>
              </a:ext>
            </a:extLst>
          </p:cNvPr>
          <p:cNvSpPr txBox="1"/>
          <p:nvPr/>
        </p:nvSpPr>
        <p:spPr>
          <a:xfrm>
            <a:off x="4572000" y="4991099"/>
            <a:ext cx="4281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“747”, Winner 2020 “Fat Bear” Competition</a:t>
            </a:r>
          </a:p>
        </p:txBody>
      </p:sp>
    </p:spTree>
    <p:extLst>
      <p:ext uri="{BB962C8B-B14F-4D97-AF65-F5344CB8AC3E}">
        <p14:creationId xmlns:p14="http://schemas.microsoft.com/office/powerpoint/2010/main" val="217986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874059" y="3059206"/>
            <a:ext cx="5546912" cy="303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32832" indent="-332832" defTabSz="887553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</a:pPr>
            <a:endParaRPr lang="en-US" sz="2330">
              <a:solidFill>
                <a:srgbClr val="32323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4700" y="5647766"/>
            <a:ext cx="2662518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7553"/>
            <a:r>
              <a:rPr lang="en-US" sz="1747" b="1" dirty="0" err="1">
                <a:solidFill>
                  <a:srgbClr val="FFFFFF"/>
                </a:solidFill>
              </a:rPr>
              <a:t>aceee.org</a:t>
            </a:r>
            <a:r>
              <a:rPr lang="en-US" sz="1747" b="1" dirty="0">
                <a:solidFill>
                  <a:srgbClr val="FFFFFF"/>
                </a:solidFill>
              </a:rPr>
              <a:t>  @</a:t>
            </a:r>
            <a:r>
              <a:rPr lang="en-US" sz="1747" b="1" dirty="0" err="1">
                <a:solidFill>
                  <a:srgbClr val="FFFFFF"/>
                </a:solidFill>
              </a:rPr>
              <a:t>ACEEEdc</a:t>
            </a:r>
            <a:endParaRPr lang="en-US" sz="1747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577" y="2323655"/>
            <a:ext cx="8334103" cy="356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•"/>
            </a:pPr>
            <a:r>
              <a:rPr lang="en-US" altLang="en-US" sz="2600" dirty="0">
                <a:latin typeface="Franklin Gothic Medium" panose="020B0603020102020204" pitchFamily="34" charset="0"/>
              </a:rPr>
              <a:t>Non-profit research organization</a:t>
            </a:r>
          </a:p>
          <a:p>
            <a:pPr marL="457200" indent="-457200">
              <a:buFontTx/>
              <a:buChar char="•"/>
            </a:pPr>
            <a:r>
              <a:rPr lang="en-US" altLang="en-US" sz="2600" dirty="0">
                <a:latin typeface="Franklin Gothic Medium" panose="020B0603020102020204" pitchFamily="34" charset="0"/>
              </a:rPr>
              <a:t>Founded in 1980</a:t>
            </a:r>
          </a:p>
          <a:p>
            <a:pPr marL="457200" indent="-457200">
              <a:buFontTx/>
              <a:buChar char="•"/>
            </a:pPr>
            <a:r>
              <a:rPr lang="en-US" altLang="en-US" sz="2600" dirty="0">
                <a:latin typeface="Franklin Gothic Medium" panose="020B0603020102020204" pitchFamily="34" charset="0"/>
              </a:rPr>
              <a:t>65 staff and $10 million/year budget</a:t>
            </a:r>
          </a:p>
          <a:p>
            <a:pPr marL="457200" indent="-457200">
              <a:buFontTx/>
              <a:buChar char="•"/>
            </a:pPr>
            <a:r>
              <a:rPr lang="en-US" sz="2600" dirty="0">
                <a:solidFill>
                  <a:srgbClr val="000000"/>
                </a:solidFill>
                <a:latin typeface="Franklin Gothic Medium" panose="020B0603020102020204" pitchFamily="34" charset="0"/>
              </a:rPr>
              <a:t>Act as a catalyst to advance energy efficiency policies, programs, technologies, investments, &amp; behaviors</a:t>
            </a:r>
          </a:p>
          <a:p>
            <a:pPr marL="457200" indent="-457200">
              <a:buFontTx/>
              <a:buChar char="•"/>
            </a:pPr>
            <a:r>
              <a:rPr lang="en-US" altLang="en-US" sz="2600" dirty="0">
                <a:latin typeface="Franklin Gothic Medium" panose="020B0603020102020204" pitchFamily="34" charset="0"/>
              </a:rPr>
              <a:t>Funding comes from foundations, government agencies, contracts, conferences and corporate memberships</a:t>
            </a:r>
          </a:p>
          <a:p>
            <a:pPr defTabSz="887553"/>
            <a:endParaRPr lang="en-US" sz="1747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5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25938"/>
            <a:ext cx="8227967" cy="564939"/>
          </a:xfrm>
        </p:spPr>
        <p:txBody>
          <a:bodyPr>
            <a:normAutofit fontScale="90000"/>
          </a:bodyPr>
          <a:lstStyle/>
          <a:p>
            <a:r>
              <a:rPr lang="en-US" dirty="0"/>
              <a:t>America’s Clean Energy Frontier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466" y="930066"/>
            <a:ext cx="6417067" cy="528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01294" y="6348547"/>
            <a:ext cx="205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NRDC, 2017</a:t>
            </a:r>
          </a:p>
        </p:txBody>
      </p:sp>
    </p:spTree>
    <p:extLst>
      <p:ext uri="{BB962C8B-B14F-4D97-AF65-F5344CB8AC3E}">
        <p14:creationId xmlns:p14="http://schemas.microsoft.com/office/powerpoint/2010/main" val="554391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0F0C5A-4183-48AF-930D-8D1452948B11}"/>
              </a:ext>
            </a:extLst>
          </p:cNvPr>
          <p:cNvSpPr txBox="1">
            <a:spLocks/>
          </p:cNvSpPr>
          <p:nvPr/>
        </p:nvSpPr>
        <p:spPr>
          <a:xfrm>
            <a:off x="628649" y="365128"/>
            <a:ext cx="7953375" cy="7873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8755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83" b="0" i="0" kern="120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en-US"/>
              <a:t>Opportunity Analysis: Energy Savings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319F14C-B683-402E-9C17-698F143B5A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0883491"/>
              </p:ext>
            </p:extLst>
          </p:nvPr>
        </p:nvGraphicFramePr>
        <p:xfrm>
          <a:off x="628649" y="1152527"/>
          <a:ext cx="7953375" cy="505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233BFA-704B-4D3A-9DF4-8DDAF19EFC7E}"/>
              </a:ext>
            </a:extLst>
          </p:cNvPr>
          <p:cNvSpPr txBox="1"/>
          <p:nvPr/>
        </p:nvSpPr>
        <p:spPr>
          <a:xfrm>
            <a:off x="6253843" y="4124324"/>
            <a:ext cx="1990725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49% savings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676B0-0D59-41FA-B4F4-171E8F0AA455}"/>
              </a:ext>
            </a:extLst>
          </p:cNvPr>
          <p:cNvSpPr txBox="1"/>
          <p:nvPr/>
        </p:nvSpPr>
        <p:spPr>
          <a:xfrm>
            <a:off x="2781300" y="6286500"/>
            <a:ext cx="356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ACEEE, 2019, </a:t>
            </a:r>
            <a:r>
              <a:rPr lang="en-US" i="1" dirty="0"/>
              <a:t>Halfway There</a:t>
            </a:r>
          </a:p>
        </p:txBody>
      </p:sp>
    </p:spTree>
    <p:extLst>
      <p:ext uri="{BB962C8B-B14F-4D97-AF65-F5344CB8AC3E}">
        <p14:creationId xmlns:p14="http://schemas.microsoft.com/office/powerpoint/2010/main" val="407166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4CE17-4490-4A50-B156-25829E28C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65127"/>
            <a:ext cx="8372475" cy="854073"/>
          </a:xfrm>
        </p:spPr>
        <p:txBody>
          <a:bodyPr>
            <a:normAutofit fontScale="90000"/>
          </a:bodyPr>
          <a:lstStyle/>
          <a:p>
            <a:r>
              <a:rPr lang="en-US" dirty="0"/>
              <a:t>Opportunity Analysis: Emissions 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68F32-84CB-4F3F-9895-F9F713C5F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A25E4-F2CC-4789-B4BC-A810E06459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352550"/>
            <a:ext cx="8258175" cy="482441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7922E9-1728-46EB-892B-4660771C33E6}"/>
              </a:ext>
            </a:extLst>
          </p:cNvPr>
          <p:cNvSpPr txBox="1"/>
          <p:nvPr/>
        </p:nvSpPr>
        <p:spPr>
          <a:xfrm>
            <a:off x="4772025" y="4638674"/>
            <a:ext cx="3000375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57% reduction in CO2, 49% reduction in all GHG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775AE-0576-4CDA-B28C-A64DD2C082B5}"/>
              </a:ext>
            </a:extLst>
          </p:cNvPr>
          <p:cNvSpPr txBox="1"/>
          <p:nvPr/>
        </p:nvSpPr>
        <p:spPr>
          <a:xfrm>
            <a:off x="2781300" y="6286500"/>
            <a:ext cx="356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ACEEE, 2019, </a:t>
            </a:r>
            <a:r>
              <a:rPr lang="en-US" i="1" dirty="0"/>
              <a:t>Halfway There</a:t>
            </a:r>
          </a:p>
        </p:txBody>
      </p:sp>
    </p:spTree>
    <p:extLst>
      <p:ext uri="{BB962C8B-B14F-4D97-AF65-F5344CB8AC3E}">
        <p14:creationId xmlns:p14="http://schemas.microsoft.com/office/powerpoint/2010/main" val="94913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5B18-625D-43C0-8623-D5CC6C816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of Emissions Reductions by Opportunity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7B3FC0-2473-491E-B50E-0CCC84C6753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1" y="1838325"/>
            <a:ext cx="7886699" cy="44958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C1460-74F8-4944-A070-E410F8BCF898}"/>
              </a:ext>
            </a:extLst>
          </p:cNvPr>
          <p:cNvSpPr txBox="1"/>
          <p:nvPr/>
        </p:nvSpPr>
        <p:spPr>
          <a:xfrm>
            <a:off x="7999022" y="3219450"/>
            <a:ext cx="1032655" cy="120032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Existing</a:t>
            </a:r>
          </a:p>
          <a:p>
            <a:r>
              <a:rPr lang="en-US" dirty="0"/>
              <a:t>Buildings</a:t>
            </a:r>
          </a:p>
          <a:p>
            <a:r>
              <a:rPr lang="en-US" dirty="0"/>
              <a:t>14% of</a:t>
            </a:r>
          </a:p>
          <a:p>
            <a:r>
              <a:rPr lang="en-US" dirty="0"/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864230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28B1D-50AE-493F-A407-7907D0B4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7886700" cy="939798"/>
          </a:xfrm>
        </p:spPr>
        <p:txBody>
          <a:bodyPr>
            <a:normAutofit fontScale="90000"/>
          </a:bodyPr>
          <a:lstStyle/>
          <a:p>
            <a:r>
              <a:rPr lang="en-US" dirty="0"/>
              <a:t>Zero Energy/Carbon New                Homes &amp; Buildings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CA991-1FFB-4C5A-B5BB-6B6FF9CE6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1504950"/>
            <a:ext cx="7686675" cy="4872038"/>
          </a:xfrm>
        </p:spPr>
        <p:txBody>
          <a:bodyPr/>
          <a:lstStyle/>
          <a:p>
            <a:r>
              <a:rPr lang="en-US" sz="3200" dirty="0"/>
              <a:t>Efficient design of new homes and commercial buildings (zero energy ready) and use of renewable electricity to meet average annual loads.</a:t>
            </a:r>
          </a:p>
          <a:p>
            <a:r>
              <a:rPr lang="en-US" sz="3200" dirty="0"/>
              <a:t>Most of these buildings are all or mostly electric</a:t>
            </a:r>
          </a:p>
          <a:p>
            <a:r>
              <a:rPr lang="en-US" sz="3200" dirty="0">
                <a:solidFill>
                  <a:srgbClr val="FF0000"/>
                </a:solidFill>
              </a:rPr>
              <a:t>Need voluntary programs to promote ZEBs </a:t>
            </a:r>
            <a:r>
              <a:rPr lang="en-US" sz="2400" dirty="0">
                <a:solidFill>
                  <a:srgbClr val="FF0000"/>
                </a:solidFill>
              </a:rPr>
              <a:t>(includes state &amp; local govts. leading by example)</a:t>
            </a:r>
          </a:p>
          <a:p>
            <a:r>
              <a:rPr lang="en-US" sz="3200" dirty="0">
                <a:solidFill>
                  <a:srgbClr val="FF0000"/>
                </a:solidFill>
              </a:rPr>
              <a:t>Reach codes for leading jurisdictions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9A337-F1E1-44E3-B546-B75216A58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113165"/>
            <a:ext cx="2324100" cy="1549400"/>
          </a:xfrm>
          <a:prstGeom prst="rect">
            <a:avLst/>
          </a:prstGeom>
        </p:spPr>
      </p:pic>
      <p:pic>
        <p:nvPicPr>
          <p:cNvPr id="3074" name="Picture 2" descr="Image result for zero energy home">
            <a:extLst>
              <a:ext uri="{FF2B5EF4-FFF2-40B4-BE49-F238E27FC236}">
                <a16:creationId xmlns:a16="http://schemas.microsoft.com/office/drawing/2014/main" id="{3CB72760-4E07-4233-8D2F-8E08CE057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8" y="5807284"/>
            <a:ext cx="2324101" cy="10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51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2D3A-ECF2-42D2-AFC8-9E070C00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8"/>
            <a:ext cx="8239125" cy="882648"/>
          </a:xfrm>
        </p:spPr>
        <p:txBody>
          <a:bodyPr>
            <a:normAutofit fontScale="90000"/>
          </a:bodyPr>
          <a:lstStyle/>
          <a:p>
            <a:r>
              <a:rPr lang="en-US" dirty="0"/>
              <a:t>Zero Energy Home and Building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42E3C-CA57-4B18-916A-01EF7167662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9" b="4167"/>
          <a:stretch/>
        </p:blipFill>
        <p:spPr bwMode="auto">
          <a:xfrm>
            <a:off x="895984" y="1343025"/>
            <a:ext cx="7038341" cy="48577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5787F-EA22-49A3-AAB8-B252DE0D6425}"/>
              </a:ext>
            </a:extLst>
          </p:cNvPr>
          <p:cNvSpPr txBox="1"/>
          <p:nvPr/>
        </p:nvSpPr>
        <p:spPr>
          <a:xfrm>
            <a:off x="3276600" y="5991907"/>
            <a:ext cx="5384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ACEEE, 2020, Programs to Promote Zero Energy</a:t>
            </a:r>
          </a:p>
          <a:p>
            <a:r>
              <a:rPr lang="en-US" dirty="0"/>
              <a:t>Homes and Buildings </a:t>
            </a:r>
          </a:p>
        </p:txBody>
      </p:sp>
    </p:spTree>
    <p:extLst>
      <p:ext uri="{BB962C8B-B14F-4D97-AF65-F5344CB8AC3E}">
        <p14:creationId xmlns:p14="http://schemas.microsoft.com/office/powerpoint/2010/main" val="2983163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B72C-3BAA-4FCF-83D9-36CC8BF37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7"/>
            <a:ext cx="7991475" cy="739773"/>
          </a:xfrm>
        </p:spPr>
        <p:txBody>
          <a:bodyPr/>
          <a:lstStyle/>
          <a:p>
            <a:r>
              <a:rPr lang="en-US" dirty="0"/>
              <a:t>Building Code Progress</a:t>
            </a:r>
          </a:p>
        </p:txBody>
      </p:sp>
      <p:pic>
        <p:nvPicPr>
          <p:cNvPr id="3" name="Picture 3" descr="image003">
            <a:extLst>
              <a:ext uri="{FF2B5EF4-FFF2-40B4-BE49-F238E27FC236}">
                <a16:creationId xmlns:a16="http://schemas.microsoft.com/office/drawing/2014/main" id="{5E784303-8784-44D6-AB7F-1B0CF864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" y="1104900"/>
            <a:ext cx="819777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American Institute of Architects – Central Valley Chapter ...">
            <a:extLst>
              <a:ext uri="{FF2B5EF4-FFF2-40B4-BE49-F238E27FC236}">
                <a16:creationId xmlns:a16="http://schemas.microsoft.com/office/drawing/2014/main" id="{FFC9D47B-52E0-479E-B2E7-1E1EF75CD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4" y="1171576"/>
            <a:ext cx="2571750" cy="113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65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1F3E98F-1E01-E444-8D84-CCCAF1C7A597}" vid="{8C326090-9F25-B24A-9628-9D3E901C1A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7521BB4C895F4789EB5C30FBD9A4CC" ma:contentTypeVersion="13" ma:contentTypeDescription="Create a new document." ma:contentTypeScope="" ma:versionID="cbcdcc888a70b7c8221ff3360e521db2">
  <xsd:schema xmlns:xsd="http://www.w3.org/2001/XMLSchema" xmlns:xs="http://www.w3.org/2001/XMLSchema" xmlns:p="http://schemas.microsoft.com/office/2006/metadata/properties" xmlns:ns3="cf90a872-ec2a-4fca-a627-290c48da159c" xmlns:ns4="7f8ebee5-df3c-43e2-8141-ef75766373e4" targetNamespace="http://schemas.microsoft.com/office/2006/metadata/properties" ma:root="true" ma:fieldsID="784fec17c1bcc3219c2fe99b42128799" ns3:_="" ns4:_="">
    <xsd:import namespace="cf90a872-ec2a-4fca-a627-290c48da159c"/>
    <xsd:import namespace="7f8ebee5-df3c-43e2-8141-ef75766373e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90a872-ec2a-4fca-a627-290c48da159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8ebee5-df3c-43e2-8141-ef75766373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3ED303C-316B-4D06-9BBE-233AF2CD1E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7EE8CE-9AE5-4EA5-A6DA-85181113CF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90a872-ec2a-4fca-a627-290c48da159c"/>
    <ds:schemaRef ds:uri="7f8ebee5-df3c-43e2-8141-ef75766373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428C8E-BDA0-4C14-BB6E-0666325C75E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2226</TotalTime>
  <Words>370</Words>
  <Application>Microsoft Office PowerPoint</Application>
  <PresentationFormat>Letter Paper (8.5x11 in)</PresentationFormat>
  <Paragraphs>55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Franklin Gothic Book</vt:lpstr>
      <vt:lpstr>Franklin Gothic Medium</vt:lpstr>
      <vt:lpstr>Office Theme</vt:lpstr>
      <vt:lpstr>Using Energy Efficiency to Get Halfway to Decarbonization in the U.S.</vt:lpstr>
      <vt:lpstr>PowerPoint Presentation</vt:lpstr>
      <vt:lpstr>America’s Clean Energy Frontier</vt:lpstr>
      <vt:lpstr>PowerPoint Presentation</vt:lpstr>
      <vt:lpstr>Opportunity Analysis: Emissions Reductions</vt:lpstr>
      <vt:lpstr>Allocation of Emissions Reductions by Opportunity</vt:lpstr>
      <vt:lpstr>Zero Energy/Carbon New                Homes &amp; Buildings</vt:lpstr>
      <vt:lpstr>Zero Energy Home and Building Programs</vt:lpstr>
      <vt:lpstr>Building Code Progress</vt:lpstr>
      <vt:lpstr>Upgrades to Existing Buildings &amp; Homes</vt:lpstr>
      <vt:lpstr>Addressing Equity Critically Important</vt:lpstr>
      <vt:lpstr>PowerPoint Presentation</vt:lpstr>
      <vt:lpstr>Other State and Local Policies to Promote Retrofits</vt:lpstr>
      <vt:lpstr>Potential Recovery Investments</vt:lpstr>
      <vt:lpstr>PowerPoint Presentation</vt:lpstr>
      <vt:lpstr>PowerPoint Presentation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Efficient Buildings are a Key Strategy for a Low-Carbon Future</dc:title>
  <dc:creator>Steve Nadel</dc:creator>
  <cp:lastModifiedBy>Steve Nadel</cp:lastModifiedBy>
  <cp:revision>15</cp:revision>
  <cp:lastPrinted>2019-09-16T20:42:43Z</cp:lastPrinted>
  <dcterms:created xsi:type="dcterms:W3CDTF">2019-04-11T08:40:26Z</dcterms:created>
  <dcterms:modified xsi:type="dcterms:W3CDTF">2020-10-06T21:14:59Z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0x0101005C7521BB4C895F4789EB5C30FBD9A4CC</vt:lpwstr>
  </property>
</Properties>
</file>